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8" r:id="rId2"/>
    <p:sldId id="397" r:id="rId3"/>
    <p:sldId id="277" r:id="rId4"/>
    <p:sldId id="275" r:id="rId5"/>
    <p:sldId id="267" r:id="rId6"/>
    <p:sldId id="271" r:id="rId7"/>
    <p:sldId id="268" r:id="rId8"/>
    <p:sldId id="332" r:id="rId9"/>
    <p:sldId id="272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88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273" r:id="rId48"/>
    <p:sldId id="333" r:id="rId49"/>
    <p:sldId id="394" r:id="rId50"/>
    <p:sldId id="334" r:id="rId51"/>
    <p:sldId id="335" r:id="rId52"/>
    <p:sldId id="336" r:id="rId53"/>
    <p:sldId id="395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96" r:id="rId66"/>
    <p:sldId id="390" r:id="rId67"/>
    <p:sldId id="391" r:id="rId68"/>
    <p:sldId id="392" r:id="rId69"/>
    <p:sldId id="393" r:id="rId70"/>
    <p:sldId id="348" r:id="rId71"/>
    <p:sldId id="278" r:id="rId72"/>
  </p:sldIdLst>
  <p:sldSz cx="12192000" cy="6858000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2"/>
    <a:srgbClr val="D2232A"/>
    <a:srgbClr val="ED1C24"/>
    <a:srgbClr val="C0C0C0"/>
    <a:srgbClr val="FFFFFF"/>
    <a:srgbClr val="FDB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26" autoAdjust="0"/>
  </p:normalViewPr>
  <p:slideViewPr>
    <p:cSldViewPr snapToGrid="0">
      <p:cViewPr varScale="1">
        <p:scale>
          <a:sx n="41" d="100"/>
          <a:sy n="41" d="100"/>
        </p:scale>
        <p:origin x="95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1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r">
              <a:defRPr sz="1200"/>
            </a:lvl1pPr>
          </a:lstStyle>
          <a:p>
            <a:fld id="{BA528D43-BE8E-4730-B739-DAA8282AC75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r">
              <a:defRPr sz="1200"/>
            </a:lvl1pPr>
          </a:lstStyle>
          <a:p>
            <a:fld id="{9E1D8BBD-6E7F-478A-B7CC-C171F8D8C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1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r">
              <a:defRPr sz="1200"/>
            </a:lvl1pPr>
          </a:lstStyle>
          <a:p>
            <a:fld id="{0FD73CAB-6D77-4843-9A51-D1CD7F2572D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0563"/>
            <a:ext cx="6137275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8" rIns="92298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298" tIns="46148" rIns="92298" bIns="461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r">
              <a:defRPr sz="1200"/>
            </a:lvl1pPr>
          </a:lstStyle>
          <a:p>
            <a:fld id="{076B3135-3B50-43EA-AF74-32190339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4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7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9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4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4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40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1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9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57" indent="-173057">
              <a:lnSpc>
                <a:spcPct val="150000"/>
              </a:lnSpc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en-US" dirty="0"/>
              <a:t>Spending by smaller organizations in digital media rose substantially from 2018 to the present year.</a:t>
            </a:r>
          </a:p>
          <a:p>
            <a:pPr marL="173057" indent="-173057">
              <a:lnSpc>
                <a:spcPct val="150000"/>
              </a:lnSpc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en-US" dirty="0"/>
              <a:t>The areas of digital media seeing the greatest increases were in online display, email, and Other (often website).</a:t>
            </a:r>
          </a:p>
          <a:p>
            <a:pPr marL="173057" indent="-173057">
              <a:lnSpc>
                <a:spcPct val="150000"/>
              </a:lnSpc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en-US" dirty="0"/>
              <a:t>No area saw a reduction in the amount of budget invested.</a:t>
            </a:r>
          </a:p>
          <a:p>
            <a:pPr marL="173057" indent="-173057">
              <a:lnSpc>
                <a:spcPct val="150000"/>
              </a:lnSpc>
              <a:spcAft>
                <a:spcPts val="606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3057" indent="-173057">
              <a:lnSpc>
                <a:spcPct val="150000"/>
              </a:lnSpc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en-US" dirty="0"/>
              <a:t>The amounts invested by smaller organizations are small compared to the possible investment in keeping 1.5 to two staff members who are charged with maintaining digital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C797-98A7-4D70-837A-C3399E45C9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7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 to the large increases seen in several areas of digital media, most traditional media channels saw very modest budget changes among smaller organizations.</a:t>
            </a:r>
          </a:p>
          <a:p>
            <a:endParaRPr lang="en-US" dirty="0"/>
          </a:p>
          <a:p>
            <a:r>
              <a:rPr lang="en-US" dirty="0"/>
              <a:t>Events were generally the dominant traditional media budget item for smaller organizations.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C797-98A7-4D70-837A-C3399E45C9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5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pattern of strong increases in spending on digital media channels from 2018 to the present year also emerged for larger organizations.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C797-98A7-4D70-837A-C3399E45C9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10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echoing the results for smaller organizations, any increases in budget allocation for traditional media were relatively modest.</a:t>
            </a:r>
          </a:p>
          <a:p>
            <a:endParaRPr lang="en-US" dirty="0"/>
          </a:p>
          <a:p>
            <a:r>
              <a:rPr lang="en-US" dirty="0"/>
              <a:t>Direct mail was by far the dominant traditional media budget item for larger organizations, outpacing events by five to one.  </a:t>
            </a:r>
          </a:p>
          <a:p>
            <a:endParaRPr lang="en-US" dirty="0"/>
          </a:p>
          <a:p>
            <a:r>
              <a:rPr lang="en-US" dirty="0"/>
              <a:t>Canvassing, or face-to-face marketing, has emerged as a significant budget area for larger organizations.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C797-98A7-4D70-837A-C3399E45C9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7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Proportionally, smaller organizations spend four times more on digital media than their larger organization cousins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C797-98A7-4D70-837A-C3399E45C9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1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5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1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8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4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1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23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78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1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3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46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03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9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11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37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72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5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53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159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1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69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89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217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7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7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66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58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89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82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59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02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07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50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06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0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0440D-1797-4868-A81A-34A967E8D0B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46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9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3135-3B50-43EA-AF74-321903395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DCEE-E33C-471B-A161-3BBDE336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E6F76-EEAA-4C38-9967-D5FFF9C0E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51FB-3AAD-4FBC-A554-D7466B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3A6A-D18F-43A3-9C97-076C2CC830EF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5E9F6-C773-490D-AA39-111F011A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E902-FC22-47B3-AC46-65252EC3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753C-2B16-44DD-9883-301DA576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F1211-3C3A-4A5F-9413-72C50B212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6F60-8FB3-486E-BC32-A548D3FA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C1AE-6113-4D2E-AF38-BC6098C97E53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45391-B938-48D7-B520-DEC106C5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34633-5B2D-4C59-8A23-C360BE62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8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AFB4-4681-496C-BC54-27F88DF31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52CE4-7595-4A16-ABAA-AA54BA323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B942-76C3-4278-81B5-43523B0F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E6-C741-49DD-866B-C59A3CE21753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ECB67-63D3-4DB1-A2CC-1E48AD51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6CAE-9E1D-426D-AC78-898B0694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40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7D74-E5F0-48DC-B62F-7F3458A1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311D9-9BDC-4E09-9C58-64881B1B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52D09-0873-4AB9-86FA-CD829D88885C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E0BAC-B73F-4484-951A-AEB0B94C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A58EF-5DB3-4C02-A634-270C2E33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06A68-9F29-4C53-9EFA-AADC4284D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5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3BEF-2B83-4AF6-A3BD-5C8A3A3B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383B-6F5C-493B-98F5-21BD8D14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6523-68B6-43AE-929E-E90C5F78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ED8F-DEC8-474E-AB50-1FF2EE3439B5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B754-B7B1-4FAC-A707-A6F0E98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8500" y="6292850"/>
            <a:ext cx="2743200" cy="365125"/>
          </a:xfrm>
        </p:spPr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0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E9E0-3CB0-464E-844E-CD3F63BF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27909-00F5-4830-9B99-9280F506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53FC7-F0A1-4FA1-80B5-3CEA2533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CC14-33D4-4F24-AFE1-B46936FE01F9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E4F36-176C-46B0-8C0E-96B76ABD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6A9BE-0D5C-4A28-9B9B-36B69CB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D2D8-9C43-4B7D-AE10-1C2F4954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A9A9-EC12-4C5F-BEC7-4BE286ABD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541D7-3FC0-4691-B2F6-2DF37ABA8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1083-5AD5-409C-8A63-C0EBBCA3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4B40-EE63-4244-B1FF-E7CA48586692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0A34-B664-4FAD-A230-7F4EDDAC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16FF8-4DC4-42AC-832E-60D818A9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83B0-C968-42DA-92EA-476CF5DF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3C36E-BF8E-4B21-92B8-E6C5457F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262AC-8D8F-46BE-B6FF-3509A3DE5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C1FE7-720F-4CDD-84BD-085A47950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66AFC-22FB-4D32-AD5F-9EF1C5EB2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85FE1-E397-498C-AE5B-C5DA55B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32C6-FDD7-4866-BC13-D096484D4591}" type="datetime1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D9958-9D36-470B-B98F-A51B7ED8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26E28-174C-48B8-ABFA-21520707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FF51-AF30-4838-B7E3-F6ADD223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61DBD-48D7-4D33-BDCB-65C6A0E9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3700" y="6343650"/>
            <a:ext cx="2743200" cy="365125"/>
          </a:xfrm>
        </p:spPr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B0678-6607-4960-A35D-340BE418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3F0-3C41-410B-A612-2E0CF8087C94}" type="datetime1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4D3C0-DA14-41F9-A67A-AED818D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8216F-0003-4088-8A13-7ABE9257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05AF-258A-4780-988D-3246D0D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506C4-C18D-41B5-B2F7-8E2C25BF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CBE9E-BB67-40AB-807E-3DCF79409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C1B08-F8D8-4578-884E-9EDAB644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3631-DE0E-4EF9-BEB1-100BDC5EB513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3A6C-65B8-4905-9892-8007C755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7512F-F3F8-410E-881B-8BABA667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54DC-B599-4D00-B4E0-B5D9D445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070A0-8717-4569-8FF5-72E53C204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E02C5-7CAD-4ADA-8D27-00A07B055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2C9B0-E96A-4231-A04C-1D899FC2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F7B-7B68-45D0-AB07-1467D0F83FAC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FD2CC-793E-4812-B1B6-3C25356F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D0F4D-0105-4DC2-9DE4-DC4F2B30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7ABE0-1D6A-4756-877B-E7F875D1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310AB-AFD4-4567-BEC2-DA147B57D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E375-6CAA-4738-ABEB-E3AB965B5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20E2-2A77-4DBC-9AA8-202DD330AFE8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67C6-EF77-49F0-8EE6-9559151BD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A3C4-4D3F-44C1-B065-E68718247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81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2CCD-3827-43F1-8886-5708C531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suite.com/socialimpac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3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mailto:rhiyama@wiland.com" TargetMode="External"/><Relationship Id="rId3" Type="http://schemas.openxmlformats.org/officeDocument/2006/relationships/image" Target="../media/image70.png"/><Relationship Id="rId7" Type="http://schemas.openxmlformats.org/officeDocument/2006/relationships/hyperlink" Target="mailto:jessica.kirsche@tnc.org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chief@nptimes.com" TargetMode="External"/><Relationship Id="rId5" Type="http://schemas.openxmlformats.org/officeDocument/2006/relationships/image" Target="../media/image71.png"/><Relationship Id="rId10" Type="http://schemas.openxmlformats.org/officeDocument/2006/relationships/hyperlink" Target="http://www.netsuite.com/socialimpact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962308-6D49-41B2-B69F-F5113E9D174E}"/>
              </a:ext>
            </a:extLst>
          </p:cNvPr>
          <p:cNvSpPr/>
          <p:nvPr/>
        </p:nvSpPr>
        <p:spPr>
          <a:xfrm>
            <a:off x="762000" y="1306429"/>
            <a:ext cx="10668000" cy="381642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6600" b="1" cap="small" dirty="0">
                <a:ln w="1905"/>
                <a:solidFill>
                  <a:srgbClr val="00428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"A Field of Dreams"? 	</a:t>
            </a:r>
            <a:r>
              <a:rPr lang="en-US" sz="3600" b="1" cap="small" dirty="0">
                <a:ln w="1905"/>
                <a:solidFill>
                  <a:srgbClr val="00428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Digital Media Spending in the </a:t>
            </a:r>
            <a:r>
              <a:rPr lang="en-US" sz="3600" b="1" cap="small" dirty="0" err="1">
                <a:ln w="1905"/>
                <a:solidFill>
                  <a:srgbClr val="00428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NonProfit</a:t>
            </a:r>
            <a:r>
              <a:rPr lang="en-US" sz="3600" b="1" cap="small" dirty="0">
                <a:ln w="1905"/>
                <a:solidFill>
                  <a:srgbClr val="00428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Sector - Results of a Landmark Study</a:t>
            </a:r>
          </a:p>
          <a:p>
            <a:pPr algn="ctr"/>
            <a:r>
              <a:rPr lang="en-US" sz="3600" b="1" cap="small" dirty="0">
                <a:ln w="1905"/>
                <a:solidFill>
                  <a:srgbClr val="00428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3600" b="1" cap="small" dirty="0">
                <a:ln w="1905"/>
                <a:solidFill>
                  <a:srgbClr val="00428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Nature Conservancy Case Study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5145" y="5209944"/>
            <a:ext cx="9884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cap="small" dirty="0">
                <a:solidFill>
                  <a:srgbClr val="D2232A"/>
                </a:solidFill>
                <a:latin typeface="Lato "/>
              </a:rPr>
              <a:t>Paul Clolery, The </a:t>
            </a:r>
            <a:r>
              <a:rPr lang="en-US" sz="2800" b="1" cap="small" dirty="0" err="1">
                <a:solidFill>
                  <a:srgbClr val="D2232A"/>
                </a:solidFill>
                <a:latin typeface="Lato "/>
              </a:rPr>
              <a:t>NonProfit</a:t>
            </a:r>
            <a:r>
              <a:rPr lang="en-US" sz="2800" b="1" cap="small" dirty="0">
                <a:solidFill>
                  <a:srgbClr val="D2232A"/>
                </a:solidFill>
                <a:latin typeface="Lato "/>
              </a:rPr>
              <a:t> Times</a:t>
            </a:r>
          </a:p>
          <a:p>
            <a:pPr algn="ctr"/>
            <a:r>
              <a:rPr lang="en-US" sz="2800" b="1" cap="small" dirty="0">
                <a:solidFill>
                  <a:srgbClr val="D2232A"/>
                </a:solidFill>
                <a:latin typeface="Lato "/>
              </a:rPr>
              <a:t>Roger Hiyama, Wiland</a:t>
            </a:r>
          </a:p>
          <a:p>
            <a:pPr algn="ctr"/>
            <a:r>
              <a:rPr lang="en-US" sz="2800" b="1" cap="small" dirty="0">
                <a:solidFill>
                  <a:srgbClr val="D2232A"/>
                </a:solidFill>
                <a:latin typeface="Lato "/>
              </a:rPr>
              <a:t>Jessica Kirsche Morrow, The Nature Conservancy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2" y="314062"/>
            <a:ext cx="3376955" cy="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07" y="25180"/>
            <a:ext cx="2545080" cy="1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1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13E3-EC6D-409D-B8DD-68117BA8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Dynamics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6E2A8-0DF8-4804-8168-F8469A7BE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8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CE2A2-D954-44A1-B03D-19B97A7C6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435100"/>
            <a:ext cx="3073400" cy="47418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Just over a third of respondents represented either local or regional nonprofits (35%).  Local organizations were likelier to report lower revenue.</a:t>
            </a:r>
          </a:p>
          <a:p>
            <a:r>
              <a:rPr lang="en-US" dirty="0"/>
              <a:t>One in six were national charities (16%).</a:t>
            </a:r>
          </a:p>
          <a:p>
            <a:r>
              <a:rPr lang="en-US" dirty="0"/>
              <a:t>One in seven was International (14%).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633"/>
            <a:ext cx="10515600" cy="1325563"/>
          </a:xfrm>
        </p:spPr>
        <p:txBody>
          <a:bodyPr/>
          <a:lstStyle/>
          <a:p>
            <a:r>
              <a:rPr lang="en-US" dirty="0"/>
              <a:t>Organization Scope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Which of the following best describes your organization’s/ chapter’s scope of influence?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F8126-8E89-44F8-93F1-DD93D1112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25"/>
          <a:stretch/>
        </p:blipFill>
        <p:spPr>
          <a:xfrm>
            <a:off x="3433482" y="1571282"/>
            <a:ext cx="8659453" cy="46403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63208" y="4985237"/>
            <a:ext cx="239393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1715" y="5547947"/>
            <a:ext cx="239393" cy="21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65277" y="3297116"/>
            <a:ext cx="322785" cy="2461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567347" y="3798277"/>
            <a:ext cx="322785" cy="1960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9526" y="5270948"/>
            <a:ext cx="43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3096" y="4640118"/>
            <a:ext cx="50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0734" y="3022295"/>
            <a:ext cx="56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08931" y="3523456"/>
            <a:ext cx="58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37%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85" y="2610532"/>
            <a:ext cx="258822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78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Non-Profit Sector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87A1A4-103F-48B0-9778-EA5A5CB6E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83659"/>
            <a:ext cx="2756647" cy="46933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Human service groups are most represented, as they are in the NP sector at large, especially among human services and health &amp; medical.</a:t>
            </a:r>
          </a:p>
          <a:p>
            <a:r>
              <a:rPr lang="en-US" dirty="0"/>
              <a:t>Smaller groups were more likely to focus on arts and culture and progressive advocacy.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outcomes does your organization focus on?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49073-6E14-42FB-95E8-B759F95D5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06" y="1125862"/>
            <a:ext cx="7071801" cy="51436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76587" y="1748200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5388" y="2075738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0646" y="2320193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3614" y="3322971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7743" y="2635445"/>
            <a:ext cx="63349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1447" y="2946074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594" y="3599970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32933" y="1837995"/>
            <a:ext cx="2837890" cy="4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32932" y="2155537"/>
            <a:ext cx="35839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32933" y="2458693"/>
            <a:ext cx="2064966" cy="4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27061" y="3092880"/>
            <a:ext cx="650682" cy="4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32933" y="3725843"/>
            <a:ext cx="157134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2933" y="3410591"/>
            <a:ext cx="172374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2933" y="2773944"/>
            <a:ext cx="650682" cy="4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48834" y="4672900"/>
            <a:ext cx="8677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27870" y="4580119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32933" y="5641729"/>
            <a:ext cx="157134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04278" y="5503229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27061" y="5963459"/>
            <a:ext cx="650682" cy="4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32293" y="5873664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32933" y="4061708"/>
            <a:ext cx="650682" cy="4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32291" y="3923208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48834" y="5324451"/>
            <a:ext cx="650682" cy="4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63692" y="5234656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850" y="5260875"/>
            <a:ext cx="1604717" cy="23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80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 from Last Reporting Period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D8CC6-1282-4801-A360-6160BD79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8516" y="1483659"/>
            <a:ext cx="3115984" cy="4693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About half of the nonprofits answering this study earned under $2 Million in revenue annually.</a:t>
            </a:r>
          </a:p>
          <a:p>
            <a:r>
              <a:rPr lang="en-US" dirty="0"/>
              <a:t>About one in three earned from $2 million to $10 million.</a:t>
            </a:r>
          </a:p>
          <a:p>
            <a:r>
              <a:rPr lang="en-US" dirty="0"/>
              <a:t>About a quarter earned over $10 million yearly.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Please estimate your organization’s total revenue from its last reporting period.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5CF50-D1A6-418B-ADF1-26404627E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6"/>
          <a:stretch/>
        </p:blipFill>
        <p:spPr>
          <a:xfrm>
            <a:off x="990600" y="1349451"/>
            <a:ext cx="6911788" cy="47409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56905" y="1354722"/>
            <a:ext cx="568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93%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4209" y="1817913"/>
            <a:ext cx="477988" cy="39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7563203" y="1230085"/>
            <a:ext cx="0" cy="587828"/>
          </a:xfrm>
          <a:prstGeom prst="straightConnector1">
            <a:avLst/>
          </a:prstGeom>
          <a:ln w="76200">
            <a:solidFill>
              <a:srgbClr val="0042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31" y="5841034"/>
            <a:ext cx="1604717" cy="23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53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Represents a Chapter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30B0D-C5B3-44DB-9F73-7A00C1753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64938" cy="4351338"/>
          </a:xfrm>
        </p:spPr>
        <p:txBody>
          <a:bodyPr/>
          <a:lstStyle/>
          <a:p>
            <a:r>
              <a:rPr lang="en-US" dirty="0"/>
              <a:t>Most participants represented a distinct organization that was not a chapter of a larger group.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Does your organization represent a chapter of a larger group?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CFCDF-0BFE-408D-8044-DD87ED3EF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0"/>
          <a:stretch/>
        </p:blipFill>
        <p:spPr>
          <a:xfrm>
            <a:off x="3803138" y="1367625"/>
            <a:ext cx="6997719" cy="47807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CF9-B5AB-4741-B065-5BA0831A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Usage in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7B7EA-3110-4222-BCF5-BECDDEE4B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3825"/>
            <a:ext cx="10515600" cy="1325563"/>
          </a:xfrm>
        </p:spPr>
        <p:txBody>
          <a:bodyPr/>
          <a:lstStyle/>
          <a:p>
            <a:r>
              <a:rPr lang="en-US" dirty="0"/>
              <a:t>Responsibility for Digital Marketing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B5B06-D585-419C-96CC-405A45290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63700"/>
            <a:ext cx="4330700" cy="4513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Responsibility for digital marketing is most likely to rest with the marketing communications department.</a:t>
            </a:r>
          </a:p>
          <a:p>
            <a:r>
              <a:rPr lang="en-US" dirty="0"/>
              <a:t>Secondarily, this responsibility falls to the development, fundraising, advancement or membership.</a:t>
            </a:r>
          </a:p>
          <a:p>
            <a:r>
              <a:rPr lang="en-US" dirty="0"/>
              <a:t>About a third of organizations split digital marketing responsibility across multiple groups.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68053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Which department is responsible for digital marketing in your organization?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F037F-2BFA-42F1-A457-F52AB4D92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4"/>
          <a:stretch/>
        </p:blipFill>
        <p:spPr>
          <a:xfrm>
            <a:off x="4652116" y="1267200"/>
            <a:ext cx="7333651" cy="49730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08028" y="1802065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2785" y="2461015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8201" y="3162780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6817" y="5748418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02796" y="1886700"/>
            <a:ext cx="283789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02796" y="5185071"/>
            <a:ext cx="30860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02796" y="2545650"/>
            <a:ext cx="186580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02796" y="5838214"/>
            <a:ext cx="61720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2796" y="3203871"/>
            <a:ext cx="61720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01809" y="5100436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02796" y="4521043"/>
            <a:ext cx="15430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79946" y="4431247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83" y="5528106"/>
            <a:ext cx="1785256" cy="25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00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938"/>
            <a:ext cx="10515600" cy="863040"/>
          </a:xfrm>
        </p:spPr>
        <p:txBody>
          <a:bodyPr/>
          <a:lstStyle/>
          <a:p>
            <a:r>
              <a:rPr lang="en-US" dirty="0"/>
              <a:t>Division of Responsibilities for Digital Media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115BB8-23CC-4B5A-AF65-41ACB8A9B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37000" cy="4351338"/>
          </a:xfrm>
        </p:spPr>
        <p:txBody>
          <a:bodyPr/>
          <a:lstStyle/>
          <a:p>
            <a:r>
              <a:rPr lang="en-US" dirty="0"/>
              <a:t>About a third of organizations split digital marketing responsibility across multiple groups.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I</a:t>
            </a:r>
            <a:r>
              <a:rPr lang="en-US" dirty="0"/>
              <a:t>n your organization, please note if these departments focus on digital media </a:t>
            </a:r>
            <a:r>
              <a:rPr lang="en-US" u="sng" dirty="0"/>
              <a:t>strategy</a:t>
            </a:r>
            <a:r>
              <a:rPr lang="en-US" dirty="0"/>
              <a:t>, </a:t>
            </a:r>
            <a:r>
              <a:rPr lang="en-US" u="sng" dirty="0"/>
              <a:t>execution</a:t>
            </a:r>
            <a:r>
              <a:rPr lang="en-US" dirty="0"/>
              <a:t>, or </a:t>
            </a:r>
            <a:r>
              <a:rPr lang="en-US" u="sng" dirty="0"/>
              <a:t>both</a:t>
            </a:r>
            <a:r>
              <a:rPr lang="en-US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0D77E-79AF-4553-B450-C8FCBFAEB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8"/>
          <a:stretch/>
        </p:blipFill>
        <p:spPr>
          <a:xfrm>
            <a:off x="4426564" y="1367623"/>
            <a:ext cx="7142584" cy="48440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/>
          <a:lstStyle/>
          <a:p>
            <a:r>
              <a:rPr lang="en-US" dirty="0"/>
              <a:t>Digital Media Spending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D358AC-B445-4D3B-8DF2-CDA2CBECF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483659"/>
            <a:ext cx="4127500" cy="49126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Respondents rarely pursue a single objective with their digital media spending, with an average of 2.3 goals.</a:t>
            </a:r>
          </a:p>
          <a:p>
            <a:r>
              <a:rPr lang="en-US" dirty="0"/>
              <a:t>The most common goals were fundraising and branding/ education (72% overall for each).  </a:t>
            </a:r>
          </a:p>
          <a:p>
            <a:r>
              <a:rPr lang="en-US" dirty="0"/>
              <a:t>Larger organizations  tend to focus first on branding/ education before fundraising, while smaller organizations are more apt to pursue fundraising first.</a:t>
            </a:r>
          </a:p>
          <a:p>
            <a:r>
              <a:rPr lang="en-US" dirty="0"/>
              <a:t>Advocacy was cited as a third-level goal.	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objective(s) does your organization pursue with its </a:t>
            </a:r>
            <a:r>
              <a:rPr lang="en-US" u="sng" dirty="0"/>
              <a:t>online</a:t>
            </a:r>
            <a:r>
              <a:rPr lang="en-US" dirty="0"/>
              <a:t> media spending?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127A5-5779-4EC4-B620-789F1A29B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9"/>
          <a:stretch/>
        </p:blipFill>
        <p:spPr>
          <a:xfrm>
            <a:off x="4656268" y="1576981"/>
            <a:ext cx="6832483" cy="46346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41325" y="2020343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5950" y="2688222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0625" y="3366699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5525" y="3930504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0626" y="4540104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8559" y="5160590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38614" y="2158843"/>
            <a:ext cx="373160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09725" y="3410188"/>
            <a:ext cx="1160901" cy="9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22539" y="2801100"/>
            <a:ext cx="373160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22539" y="4020300"/>
            <a:ext cx="1889572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22539" y="4629900"/>
            <a:ext cx="1148087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09725" y="5250386"/>
            <a:ext cx="407537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9" y="5797336"/>
            <a:ext cx="1492836" cy="2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1925"/>
            <a:ext cx="10515600" cy="1325563"/>
          </a:xfrm>
        </p:spPr>
        <p:txBody>
          <a:bodyPr/>
          <a:lstStyle/>
          <a:p>
            <a:r>
              <a:rPr lang="en-US" dirty="0"/>
              <a:t>Primary Objective for Digital Media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6FDECC-6E6D-448A-8304-AC285F9D3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78200" cy="4351338"/>
          </a:xfrm>
        </p:spPr>
        <p:txBody>
          <a:bodyPr/>
          <a:lstStyle/>
          <a:p>
            <a:r>
              <a:rPr lang="en-US" dirty="0"/>
              <a:t>About four in ten respondents said branding was their first goal in using digital media, and about the same proportion said it was fundraising.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Which of these objectives would you say is primary?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B2B7C-E918-46D9-BBAF-863C688CB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5"/>
          <a:stretch/>
        </p:blipFill>
        <p:spPr>
          <a:xfrm>
            <a:off x="4323197" y="1262872"/>
            <a:ext cx="7330426" cy="500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1966759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23429" y="2909442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6408" y="4982102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10%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7517" y="2040508"/>
            <a:ext cx="2157783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7517" y="2812033"/>
            <a:ext cx="5986833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57516" y="5055851"/>
            <a:ext cx="1078891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77478" y="5904936"/>
            <a:ext cx="749893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57514" y="3590595"/>
            <a:ext cx="304801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57517" y="4341710"/>
            <a:ext cx="304801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23012" y="3500799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6735" y="4251914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7371" y="5815140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99" y="5613142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962308-6D49-41B2-B69F-F5113E9D174E}"/>
              </a:ext>
            </a:extLst>
          </p:cNvPr>
          <p:cNvSpPr/>
          <p:nvPr/>
        </p:nvSpPr>
        <p:spPr>
          <a:xfrm>
            <a:off x="799457" y="426399"/>
            <a:ext cx="10790597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004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Arial" panose="020B0604020202020204" pitchFamily="34" charset="0"/>
              </a:rPr>
              <a:t>Thank You to our Webinar Sponsor</a:t>
            </a:r>
            <a:endParaRPr lang="en-US" sz="500" b="1" dirty="0">
              <a:ln w="1905"/>
              <a:solidFill>
                <a:srgbClr val="0042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36" y="1072407"/>
            <a:ext cx="3041426" cy="1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812" y="2871764"/>
            <a:ext cx="112296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thank our sponsor, Oracle NetSuite, a financial management system for nonprofits of all sizes. Built specifically for nonprofits, their system helps improve efficiency, create dollars-to-outcomes visibility, and boost mission impact. You can learn more about their Social Impact program which offers donations and pro bono services to nonprofits at </a:t>
            </a:r>
            <a:r>
              <a:rPr lang="en-US" sz="2800" dirty="0">
                <a:hlinkClick r:id="rId4"/>
              </a:rPr>
              <a:t>www.netsuite.com/socialimpact</a:t>
            </a:r>
            <a:endParaRPr lang="en-US" sz="28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631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725"/>
            <a:ext cx="10515600" cy="1325563"/>
          </a:xfrm>
        </p:spPr>
        <p:txBody>
          <a:bodyPr/>
          <a:lstStyle/>
          <a:p>
            <a:r>
              <a:rPr lang="en-US" dirty="0"/>
              <a:t>Digital Fundraising as Key Initiative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50118-2E6E-4045-8E2F-F289C0C86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8515" y="1483659"/>
            <a:ext cx="3346399" cy="4693304"/>
          </a:xfrm>
        </p:spPr>
        <p:txBody>
          <a:bodyPr/>
          <a:lstStyle/>
          <a:p>
            <a:r>
              <a:rPr lang="en-US" dirty="0"/>
              <a:t>45% of respondents said “Growing digital fundraising is a key initiative of our organization” was either somewhat or completely accurate.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93309" y="6143957"/>
            <a:ext cx="10605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Please rate how accurately or not this statement describes your organization: </a:t>
            </a:r>
            <a:br>
              <a:rPr lang="en-US" dirty="0"/>
            </a:br>
            <a:r>
              <a:rPr lang="en-US" dirty="0"/>
              <a:t>“Growing digital fundraising is a key initiative in our organization.”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5F6D0-6A80-419B-AE25-0E762678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90"/>
          <a:stretch/>
        </p:blipFill>
        <p:spPr>
          <a:xfrm>
            <a:off x="546326" y="1666321"/>
            <a:ext cx="8083581" cy="42221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2698" y="4029075"/>
            <a:ext cx="193702" cy="126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5673" y="4962525"/>
            <a:ext cx="193702" cy="321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21448" y="3438525"/>
            <a:ext cx="193702" cy="1859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85096" y="1400175"/>
            <a:ext cx="193702" cy="389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979" y="465843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6252" y="1137075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1004" y="3748411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7854" y="3208438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6379" y="481083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6798" y="500717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0%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72" y="2325787"/>
            <a:ext cx="2033057" cy="29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8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Traditional Media Spending 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4ABC5B-B16D-4993-9C85-40503CC30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8516" y="1483659"/>
            <a:ext cx="3168441" cy="4693304"/>
          </a:xfrm>
        </p:spPr>
        <p:txBody>
          <a:bodyPr>
            <a:normAutofit fontScale="92500"/>
          </a:bodyPr>
          <a:lstStyle/>
          <a:p>
            <a:r>
              <a:rPr lang="en-US" dirty="0"/>
              <a:t>As with digital media, respondents saw fundraising and branding equally as the main goals in traditional media.</a:t>
            </a:r>
          </a:p>
          <a:p>
            <a:r>
              <a:rPr lang="en-US" dirty="0"/>
              <a:t>The reasons for pursuing a traditional media strategy follow the same sequence as with digital media.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8"/>
            <a:ext cx="10605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objective(s) does your organization pursue with its </a:t>
            </a:r>
            <a:r>
              <a:rPr lang="en-US" u="sng" dirty="0"/>
              <a:t>offline</a:t>
            </a:r>
            <a:r>
              <a:rPr lang="en-US" dirty="0"/>
              <a:t> media spending (e.g. direct mail, telemarketing, print, outdoor)?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BEA38-9220-4A38-AAED-97AD2211E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5"/>
          <a:stretch/>
        </p:blipFill>
        <p:spPr>
          <a:xfrm>
            <a:off x="748418" y="1246711"/>
            <a:ext cx="7330426" cy="4973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48882" y="1807837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1108" y="2471865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0772" y="3837742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3052" y="3157666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4889" y="4442180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2918" y="1897633"/>
            <a:ext cx="4231512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1146" y="3878833"/>
            <a:ext cx="1329626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6634" y="4531976"/>
            <a:ext cx="976998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36634" y="3225690"/>
            <a:ext cx="841452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42918" y="2561661"/>
            <a:ext cx="2608190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49" y="5785324"/>
            <a:ext cx="1665461" cy="2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408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/>
          <a:lstStyle/>
          <a:p>
            <a:r>
              <a:rPr lang="en-US" dirty="0"/>
              <a:t>Primary Objective for Traditional Media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A1943-8989-4F23-B07A-3C650A0C3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8516" y="1483659"/>
            <a:ext cx="3168441" cy="4693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respondents say their chief goal in using traditional media is fundraising.  </a:t>
            </a:r>
          </a:p>
          <a:p>
            <a:r>
              <a:rPr lang="en-US" dirty="0"/>
              <a:t>The prominence of branding and education as a goal of digital media, where it is not a goal of traditional media, is striking  and statistically significant.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Which of the objectives above would you say is </a:t>
            </a:r>
            <a:r>
              <a:rPr lang="en-US" u="sng" dirty="0"/>
              <a:t>primary</a:t>
            </a:r>
            <a:r>
              <a:rPr lang="en-US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2D716-57DD-4542-9EC0-A8B1F968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4"/>
          <a:stretch/>
        </p:blipFill>
        <p:spPr>
          <a:xfrm>
            <a:off x="838200" y="1188826"/>
            <a:ext cx="7330426" cy="50228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4708" y="1905246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058" y="5753687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0004" y="1995042"/>
            <a:ext cx="3729507" cy="9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0004" y="5848585"/>
            <a:ext cx="465054" cy="138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30004" y="5064814"/>
            <a:ext cx="116263" cy="138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14967" y="4281042"/>
            <a:ext cx="116263" cy="138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98572" y="4995592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8135" y="4211820"/>
            <a:ext cx="56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09" y="5774438"/>
            <a:ext cx="1665461" cy="2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8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BAD6-D524-4632-B085-8D9EEB8D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26564" cy="2852737"/>
          </a:xfrm>
        </p:spPr>
        <p:txBody>
          <a:bodyPr/>
          <a:lstStyle/>
          <a:p>
            <a:r>
              <a:rPr lang="en-US" dirty="0"/>
              <a:t>Media Budgeting and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D8C56-84A4-4FD8-B2E9-E6375001C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5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625"/>
            <a:ext cx="10515600" cy="804769"/>
          </a:xfrm>
        </p:spPr>
        <p:txBody>
          <a:bodyPr/>
          <a:lstStyle/>
          <a:p>
            <a:r>
              <a:rPr lang="en-US" dirty="0"/>
              <a:t>Annual Digital Media Budget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868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is your organization’s approximate annual budget for spending in the following online media categories?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FEADF-A253-433F-B1D5-6D17C5ECE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150"/>
          <a:stretch/>
        </p:blipFill>
        <p:spPr>
          <a:xfrm>
            <a:off x="1699088" y="1090380"/>
            <a:ext cx="8793823" cy="49794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95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6"/>
            <a:ext cx="10515600" cy="791322"/>
          </a:xfrm>
        </p:spPr>
        <p:txBody>
          <a:bodyPr/>
          <a:lstStyle/>
          <a:p>
            <a:r>
              <a:rPr lang="en-US" dirty="0"/>
              <a:t>Annual Budget for Traditional Media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1273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is your organization’s approximate annual budget for spending in the following traditional media categories?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E40FF-1508-4179-B99F-B257C043C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55"/>
          <a:stretch/>
        </p:blipFill>
        <p:spPr>
          <a:xfrm>
            <a:off x="1767664" y="1156448"/>
            <a:ext cx="8656672" cy="49581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30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DB9B-E7FA-43FA-BB4D-61931958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11" y="1746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Overall Changes in Media Spending ‘18-’19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9589-3F3E-4C36-B82F-29058322A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24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Overall media spend increased by about 20 percent.</a:t>
            </a:r>
          </a:p>
          <a:p>
            <a:r>
              <a:rPr lang="en-US" dirty="0"/>
              <a:t>Digital media spend increased by 60 percent.</a:t>
            </a:r>
          </a:p>
          <a:p>
            <a:r>
              <a:rPr lang="en-US" dirty="0"/>
              <a:t>Digital media represents 30 percent of all media spending.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3560B-9E54-4813-963A-A4736DF0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160" y="1157873"/>
            <a:ext cx="7333651" cy="53350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804769"/>
          </a:xfrm>
        </p:spPr>
        <p:txBody>
          <a:bodyPr/>
          <a:lstStyle/>
          <a:p>
            <a:r>
              <a:rPr lang="en-US" dirty="0"/>
              <a:t>Annual Digital Media Budget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95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is your organization’s approximate annual budget for spending in the following online media categories?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6C7D9-5890-4092-851A-56AF73BC6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73"/>
          <a:stretch/>
        </p:blipFill>
        <p:spPr>
          <a:xfrm>
            <a:off x="1864750" y="1082430"/>
            <a:ext cx="8462500" cy="50304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2042" y="2935456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$90,500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764" y="2655778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$103,989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9486" y="2354278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$112,273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7155" y="2091515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$124,092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9139" y="2091515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$143,133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4938" y="1763043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$157,214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8660" y="3217287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$83,563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4412" y="2929090"/>
            <a:ext cx="77372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$90,718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0166" y="1763043"/>
            <a:ext cx="77372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Wiland data shown in blue</a:t>
            </a:r>
          </a:p>
        </p:txBody>
      </p:sp>
    </p:spTree>
    <p:extLst>
      <p:ext uri="{BB962C8B-B14F-4D97-AF65-F5344CB8AC3E}">
        <p14:creationId xmlns:p14="http://schemas.microsoft.com/office/powerpoint/2010/main" val="2618320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/>
              <a:t>Annual Budget for Traditional Media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1130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is your organization’s approximate annual budget for spending in the following traditional media categories?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457F5-FD12-4C69-BBA1-97D63AC32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36"/>
          <a:stretch/>
        </p:blipFill>
        <p:spPr>
          <a:xfrm>
            <a:off x="1574527" y="1076932"/>
            <a:ext cx="9042946" cy="49635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8110" y="1116710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$7.1MM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213" y="4385217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$91K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162" y="1958877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$438K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547" y="3420207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$232K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5934" y="2732038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$325K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877" y="4136295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$168K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3005" y="3988105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$179K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6309" y="1543378"/>
            <a:ext cx="77372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Wiland data shown in blue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1235" y="1017986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$7.3MM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62587" y="2638986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$350K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0206" y="1056258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$609K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3608" y="3265384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$255K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2278" y="2753393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$329K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6371" y="4413294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$82K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66952" y="3859296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$191K</a:t>
            </a:r>
          </a:p>
        </p:txBody>
      </p:sp>
    </p:spTree>
    <p:extLst>
      <p:ext uri="{BB962C8B-B14F-4D97-AF65-F5344CB8AC3E}">
        <p14:creationId xmlns:p14="http://schemas.microsoft.com/office/powerpoint/2010/main" val="2904272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DB9B-E7FA-43FA-BB4D-61931958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Changes in Media Spending ‘18-’19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9589-3F3E-4C36-B82F-29058322A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1825624"/>
            <a:ext cx="3924300" cy="44354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Overall media spend increased by just three percent.</a:t>
            </a:r>
          </a:p>
          <a:p>
            <a:r>
              <a:rPr lang="en-US" dirty="0"/>
              <a:t>Digital media spend increased by 120 percent (small numbers).</a:t>
            </a:r>
          </a:p>
          <a:p>
            <a:r>
              <a:rPr lang="en-US" dirty="0"/>
              <a:t>Even at this higher level, digital media represents just seven percent of all media spending by larger organizations. </a:t>
            </a:r>
          </a:p>
          <a:p>
            <a:r>
              <a:rPr lang="en-US" dirty="0"/>
              <a:t>Digital media spend only 5% of total media spend for larger Wiland clients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BA450-599C-4626-8E47-1AD57493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949" y="1361073"/>
            <a:ext cx="7333651" cy="53350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1433" y="3050093"/>
            <a:ext cx="77372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$479K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7291" y="3327092"/>
            <a:ext cx="7737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$428K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1966377"/>
            <a:ext cx="85004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$8.52MM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3842" y="1689378"/>
            <a:ext cx="85004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$9.12MM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3300" y="1827877"/>
            <a:ext cx="97875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$8.95MM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14528" y="1550878"/>
            <a:ext cx="85004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$9.60MM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2347" y="271700"/>
            <a:ext cx="77372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Wiland data shown in blue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1013" y="3327092"/>
            <a:ext cx="100818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12% increase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99809" y="1827877"/>
            <a:ext cx="115879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7.3% increase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3155" y="1966377"/>
            <a:ext cx="101141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7% increase </a:t>
            </a:r>
          </a:p>
        </p:txBody>
      </p:sp>
    </p:spTree>
    <p:extLst>
      <p:ext uri="{BB962C8B-B14F-4D97-AF65-F5344CB8AC3E}">
        <p14:creationId xmlns:p14="http://schemas.microsoft.com/office/powerpoint/2010/main" val="28339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00122"/>
            <a:ext cx="4386263" cy="279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7" y="258815"/>
            <a:ext cx="2619304" cy="387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62563" y="36743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"If you build it, he will come." With these words, Iowa farmer Ray Kinsella (Kevin Costner) is inspired by a voice he can't ignore to pursue a dream he can hardly believe. Supported by his wife Annie (Amy Madigan), Ray begins the quest by turning his ordinary cornfield into a place where dreams can come true.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90" y="650895"/>
            <a:ext cx="2217420" cy="21107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07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DB9B-E7FA-43FA-BB4D-61931958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5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Change Seen in Digital Media Spending ‘18-’19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9589-3F3E-4C36-B82F-29058322A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83658"/>
            <a:ext cx="3492500" cy="51457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researchers categorized the budget reported in 2019 as less, the same, or more than was reported for 2018.</a:t>
            </a:r>
          </a:p>
          <a:p>
            <a:r>
              <a:rPr lang="en-US" dirty="0"/>
              <a:t>The missing percentage means no comparison was possible. </a:t>
            </a:r>
          </a:p>
          <a:p>
            <a:r>
              <a:rPr lang="en-US" dirty="0"/>
              <a:t>Despite the increase in average digital media spend across the sector, just 13% were found to have reported higher spending, and a quarter spend the same amount.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41320-C045-4747-ABB9-01E99F651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5"/>
          <a:stretch/>
        </p:blipFill>
        <p:spPr>
          <a:xfrm>
            <a:off x="4039276" y="1318919"/>
            <a:ext cx="7551052" cy="51739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98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DB9B-E7FA-43FA-BB4D-61931958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Seen in Traditional Media ‘18-’19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9589-3F3E-4C36-B82F-29058322A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83659"/>
            <a:ext cx="2772905" cy="4693304"/>
          </a:xfrm>
        </p:spPr>
        <p:txBody>
          <a:bodyPr/>
          <a:lstStyle/>
          <a:p>
            <a:r>
              <a:rPr lang="en-US" dirty="0"/>
              <a:t>By the same measure, a much higher proportion reported spending the same in 2019 on traditional media channels as they had in 2018.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FFC3E-C7C4-48C6-A2BE-F81334B4A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66" b="-1"/>
          <a:stretch/>
        </p:blipFill>
        <p:spPr>
          <a:xfrm>
            <a:off x="3491630" y="1359985"/>
            <a:ext cx="8391482" cy="48169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9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D53E-145F-4E2E-8A21-0083D1EE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Unmasking Digital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2515F-6BEF-4D2F-A7AD-FDE41D883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1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326"/>
            <a:ext cx="10515600" cy="863040"/>
          </a:xfrm>
        </p:spPr>
        <p:txBody>
          <a:bodyPr/>
          <a:lstStyle/>
          <a:p>
            <a:r>
              <a:rPr lang="en-US" dirty="0"/>
              <a:t>Google Grants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4B77E-7B87-4AA0-AF25-C2B0D3B9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483659"/>
            <a:ext cx="3021001" cy="4693304"/>
          </a:xfrm>
        </p:spPr>
        <p:txBody>
          <a:bodyPr>
            <a:normAutofit/>
          </a:bodyPr>
          <a:lstStyle/>
          <a:p>
            <a:r>
              <a:rPr lang="en-US" dirty="0"/>
              <a:t>About half of responding organizations that used online paid search accepted a Google Grant.</a:t>
            </a:r>
          </a:p>
          <a:p>
            <a:r>
              <a:rPr lang="en-US" dirty="0"/>
              <a:t>Most accepted the smaller monthly Google Grant amount.</a:t>
            </a:r>
          </a:p>
          <a:p>
            <a:pPr marL="0" indent="0">
              <a:buNone/>
            </a:pPr>
            <a:r>
              <a:rPr lang="en-US" sz="1600" i="1" dirty="0"/>
              <a:t>These results are anecdotal given the low number of respondents.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Does your organization accept a Google Grant?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27955-F651-460B-88E5-38B64D4D9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51"/>
          <a:stretch/>
        </p:blipFill>
        <p:spPr>
          <a:xfrm>
            <a:off x="3316976" y="2061955"/>
            <a:ext cx="7671356" cy="411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FE9308-5810-47B7-B3F5-DFC512A29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970" y="395752"/>
            <a:ext cx="4698191" cy="34172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3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3825"/>
            <a:ext cx="10515600" cy="1325563"/>
          </a:xfrm>
        </p:spPr>
        <p:txBody>
          <a:bodyPr/>
          <a:lstStyle/>
          <a:p>
            <a:r>
              <a:rPr lang="en-US" dirty="0"/>
              <a:t>Online Display Ad Budget Breakout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989F78-BAA5-468F-B93D-47CEFE21D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216" y="1448397"/>
            <a:ext cx="2793569" cy="4693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largest share of online display advertising goes to pure acquisition.</a:t>
            </a:r>
          </a:p>
          <a:p>
            <a:r>
              <a:rPr lang="en-US" dirty="0"/>
              <a:t>Larger organizations put more into remarketing display ads to website visitors, while smaller orgs. put more into co-targeting.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Approximately what percentage of your online display ad budget is dedicated to each of the following?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6414C-3D08-425B-9E4F-D4DBDC4F1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6"/>
          <a:stretch/>
        </p:blipFill>
        <p:spPr>
          <a:xfrm>
            <a:off x="3800149" y="1082542"/>
            <a:ext cx="7643433" cy="52102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80456" y="3407228"/>
            <a:ext cx="193702" cy="178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84313" y="4606278"/>
            <a:ext cx="193702" cy="578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5617" y="4606278"/>
            <a:ext cx="193702" cy="578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10713" y="4169229"/>
            <a:ext cx="193702" cy="102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38463" y="3121393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89013" y="4374871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0212" y="4331329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9995" y="3892230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25%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35" y="3003063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28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125"/>
            <a:ext cx="10515600" cy="1325563"/>
          </a:xfrm>
        </p:spPr>
        <p:txBody>
          <a:bodyPr/>
          <a:lstStyle/>
          <a:p>
            <a:r>
              <a:rPr lang="en-US" dirty="0"/>
              <a:t>Social Media Spending Breakout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7193A-13DA-4589-9040-2D9BF6148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825625"/>
            <a:ext cx="3479800" cy="4351338"/>
          </a:xfrm>
        </p:spPr>
        <p:txBody>
          <a:bodyPr/>
          <a:lstStyle/>
          <a:p>
            <a:r>
              <a:rPr lang="en-US" dirty="0"/>
              <a:t>Facebook is by far the dominant social media buy for both larger and smaller organizations.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About what percentage of your social media spending goes toward…?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A1F5F-E7A4-4C67-8C51-CA799191D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12"/>
          <a:stretch/>
        </p:blipFill>
        <p:spPr>
          <a:xfrm>
            <a:off x="3715784" y="1622066"/>
            <a:ext cx="8059465" cy="45548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1639" y="1273629"/>
            <a:ext cx="193702" cy="4477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22795" y="1014421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86%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98553" y="5337015"/>
            <a:ext cx="193702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46354" y="5475515"/>
            <a:ext cx="193702" cy="275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07510" y="519851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6560" y="507693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8%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54" y="2902599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39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23825"/>
            <a:ext cx="11444796" cy="1325563"/>
          </a:xfrm>
        </p:spPr>
        <p:txBody>
          <a:bodyPr>
            <a:normAutofit/>
          </a:bodyPr>
          <a:lstStyle/>
          <a:p>
            <a:r>
              <a:rPr lang="en-US" dirty="0"/>
              <a:t>Sourcing Methods for Pure Acquisition Prospects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330383-C125-476B-A545-B6C04779B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11325"/>
            <a:ext cx="37973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and small organizations tend to pursue very different sourcing methods for pure acquisition.</a:t>
            </a:r>
          </a:p>
          <a:p>
            <a:r>
              <a:rPr lang="en-US" dirty="0"/>
              <a:t>The larger groups seem to do their own work, while the smaller groups seem to rely more on support from their ad platform.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For pure acquisition, how are the prospects sourced?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33B98-9223-4163-8892-DB1BC8919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58"/>
          <a:stretch/>
        </p:blipFill>
        <p:spPr>
          <a:xfrm>
            <a:off x="4251303" y="1137816"/>
            <a:ext cx="7587193" cy="50738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6002" y="2225565"/>
            <a:ext cx="4558084" cy="20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6002" y="3368565"/>
            <a:ext cx="2228897" cy="20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16002" y="4544222"/>
            <a:ext cx="1651598" cy="20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72458" y="5706165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9956" y="450669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5044" y="3367599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74086" y="217919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80%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57" y="5132770"/>
            <a:ext cx="2104251" cy="30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783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125"/>
            <a:ext cx="10515600" cy="1325563"/>
          </a:xfrm>
        </p:spPr>
        <p:txBody>
          <a:bodyPr/>
          <a:lstStyle/>
          <a:p>
            <a:r>
              <a:rPr lang="en-US" dirty="0"/>
              <a:t>Who Handles Audience Sourcing/Targeting?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DBAD7E-01EB-4B6E-AB05-3622301F0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333500"/>
            <a:ext cx="3390900" cy="4843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most common for internal staff to handle audience sourcing and targeting, and these duties are typically split between the functions of branding and development.</a:t>
            </a:r>
          </a:p>
          <a:p>
            <a:r>
              <a:rPr lang="en-US" dirty="0"/>
              <a:t>This is consistent with earlier results about departmental responsibility for digital media.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Who makes the determination of which audiences are sourced and targeted?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9CCB3-C78E-4511-8C18-821D9406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7"/>
          <a:stretch/>
        </p:blipFill>
        <p:spPr>
          <a:xfrm>
            <a:off x="3830215" y="1228165"/>
            <a:ext cx="7810493" cy="5109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25058" y="1953423"/>
            <a:ext cx="2533342" cy="1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25059" y="3531852"/>
            <a:ext cx="2279042" cy="1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25059" y="2758966"/>
            <a:ext cx="1139521" cy="1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25058" y="5142937"/>
            <a:ext cx="1782227" cy="1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25059" y="5926709"/>
            <a:ext cx="152400" cy="1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5059" y="4337395"/>
            <a:ext cx="304800" cy="1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033328" y="189335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53698" y="267616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97633" y="3443839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6821" y="5889183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07285" y="5022265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5183" y="424938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7%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73" y="5848781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70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05"/>
            <a:ext cx="10515600" cy="1325563"/>
          </a:xfrm>
        </p:spPr>
        <p:txBody>
          <a:bodyPr/>
          <a:lstStyle/>
          <a:p>
            <a:r>
              <a:rPr lang="en-US" dirty="0"/>
              <a:t>Ad Trading Platforms Used for Online Display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682E9-AF74-43F2-8744-EB190A98B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8516" y="1483659"/>
            <a:ext cx="2906047" cy="46933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Consistent with the strong use of Facebook for social media ads, the Facebook Ads Manager is the most use ad trading platform, followed by Google’s </a:t>
            </a:r>
            <a:r>
              <a:rPr lang="en-US" dirty="0" err="1"/>
              <a:t>Doubleclick</a:t>
            </a:r>
            <a:r>
              <a:rPr lang="en-US" dirty="0"/>
              <a:t> tool.</a:t>
            </a:r>
          </a:p>
          <a:p>
            <a:r>
              <a:rPr lang="en-US" dirty="0"/>
              <a:t>Platforms from MS, Adobe and Oath made a small showing.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308208"/>
            <a:ext cx="10916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Please select any of the following ad trading platforms your organization uses for its online display advertising.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CC9FD-4D44-4AA8-852F-BA4D7D53C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49"/>
          <a:stretch/>
        </p:blipFill>
        <p:spPr>
          <a:xfrm>
            <a:off x="522474" y="1436968"/>
            <a:ext cx="8030402" cy="47866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3011" y="1828799"/>
            <a:ext cx="193702" cy="3541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6125" y="3385457"/>
            <a:ext cx="193702" cy="198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9164" y="3830311"/>
            <a:ext cx="193702" cy="153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02611" y="4604657"/>
            <a:ext cx="193702" cy="765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7695" y="1613135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4132" y="3108458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0320" y="3571103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3767" y="431882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00476" y="509290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0%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17" y="3936742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795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640"/>
            <a:ext cx="10515600" cy="1325563"/>
          </a:xfrm>
        </p:spPr>
        <p:txBody>
          <a:bodyPr/>
          <a:lstStyle/>
          <a:p>
            <a:r>
              <a:rPr lang="en-US" dirty="0"/>
              <a:t>Sources of Unattributed Digital Revenue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72B3F-244D-40C9-B496-B45F137D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8516" y="1483659"/>
            <a:ext cx="2767057" cy="4693304"/>
          </a:xfrm>
        </p:spPr>
        <p:txBody>
          <a:bodyPr/>
          <a:lstStyle/>
          <a:p>
            <a:r>
              <a:rPr lang="en-US" dirty="0"/>
              <a:t>A strong six in ten nonprofits reported receiving unattributed revenue from Amazon Smile program and from Facebook.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40252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Does your organization receive unattributed revenue from…?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BBA0A-F7C4-42D2-86CF-B5A9622B8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15"/>
          <a:stretch/>
        </p:blipFill>
        <p:spPr>
          <a:xfrm>
            <a:off x="326998" y="1706294"/>
            <a:ext cx="8154635" cy="4002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39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3782" y="1706294"/>
            <a:ext cx="193702" cy="330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8382" y="3940630"/>
            <a:ext cx="193702" cy="107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438" y="3581400"/>
            <a:ext cx="206670" cy="142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63868" y="4293852"/>
            <a:ext cx="193702" cy="716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28273" y="4136571"/>
            <a:ext cx="153360" cy="87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97410" y="1465203"/>
            <a:ext cx="193702" cy="3541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84938" y="147668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5571" y="1222539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4315" y="3698827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0354" y="3560327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5024" y="4019393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45460" y="389479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56" y="3032451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7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12707" y="873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Black" pitchFamily="34" charset="0"/>
              </a:rPr>
              <a:t>If you build it (your website) …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82800" y="3016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Black" pitchFamily="34" charset="0"/>
              </a:rPr>
              <a:t>… they (the donor) will come.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74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972"/>
            <a:ext cx="10515600" cy="863040"/>
          </a:xfrm>
        </p:spPr>
        <p:txBody>
          <a:bodyPr/>
          <a:lstStyle/>
          <a:p>
            <a:r>
              <a:rPr lang="en-US" dirty="0"/>
              <a:t>Methods Used for Attribution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3A107-8D62-4A04-A5C0-B1A1F68F1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800" y="1799935"/>
            <a:ext cx="3149600" cy="4351338"/>
          </a:xfrm>
        </p:spPr>
        <p:txBody>
          <a:bodyPr>
            <a:normAutofit/>
          </a:bodyPr>
          <a:lstStyle/>
          <a:p>
            <a:r>
              <a:rPr lang="en-US" dirty="0"/>
              <a:t>Eight in ten smaller nonprofits, and six in ten nonprofits with over $2 million in revenue, do not use any method to attribute donors and revenue to their sources.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Which method(s), if any, does your organization use to attribute donors and revenue to a source channel?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8F50B6-019F-4A24-AEEC-FA582113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0" y="1509349"/>
            <a:ext cx="8061154" cy="46419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95924" y="3722915"/>
            <a:ext cx="193702" cy="1218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4239" y="3722915"/>
            <a:ext cx="193702" cy="122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0064" y="3341915"/>
            <a:ext cx="193702" cy="159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0781" y="3026229"/>
            <a:ext cx="193702" cy="1930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3066" y="4234543"/>
            <a:ext cx="193702" cy="70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85638" y="4239423"/>
            <a:ext cx="193702" cy="70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57080" y="344591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5395" y="3447965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8637" y="272649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5413" y="306491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37%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6794" y="395754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13140" y="3980219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4" y="2736576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509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22871-D8FD-436C-A942-DDD3CD78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Nonprofit Staffing for Digital Media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E74445-7D6C-41D6-85E7-E8BD1BEED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15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Used to Implement Digital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D24018-1974-4C31-8023-7646E3437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763" y="1483659"/>
            <a:ext cx="2787719" cy="4693304"/>
          </a:xfrm>
        </p:spPr>
        <p:txBody>
          <a:bodyPr/>
          <a:lstStyle/>
          <a:p>
            <a:r>
              <a:rPr lang="en-US" dirty="0"/>
              <a:t>Most of the nonprofits responding to this study used in-house staff to pursue their digital media strategy.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human resources does your organization use to implement its digital marketing strategy?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DC787-171B-4257-A49B-299B79993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28" y="1262872"/>
            <a:ext cx="7888783" cy="50656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4171" y="1533526"/>
            <a:ext cx="119697" cy="3284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9945" y="126287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8062" y="4124324"/>
            <a:ext cx="119697" cy="693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03101" y="383303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2462" y="3795712"/>
            <a:ext cx="119697" cy="102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17501" y="351871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96862" y="3795712"/>
            <a:ext cx="119697" cy="102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11262" y="3795711"/>
            <a:ext cx="119697" cy="102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31901" y="353737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1703" y="3518711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49587" y="3814373"/>
            <a:ext cx="119697" cy="102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25662" y="4110035"/>
            <a:ext cx="119697" cy="693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560701" y="3795710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84626" y="353737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27%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03" y="2897254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22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Number of In-House Digital Marketing Staff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D72D8-5D8F-4563-9CA5-948EF0671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685925"/>
            <a:ext cx="35814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Counting each part-time staffer as half time, this study suggests that smaller nonprofits have about 1.9 FTE positions on staff to implement digital media strategy.</a:t>
            </a:r>
          </a:p>
          <a:p>
            <a:r>
              <a:rPr lang="en-US" dirty="0"/>
              <a:t>Larger nonprofits have about 2.75 FTE positions on staff.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838200" y="6307085"/>
            <a:ext cx="10852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If you selected in-house staff above, how many people work in-house to support your digital marketing efforts?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3EB71-6D73-46BA-95AB-3006A7871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4" y="1097533"/>
            <a:ext cx="7055788" cy="51328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34729" y="325397"/>
            <a:ext cx="1312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Full-time, 6.0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4729" y="2664954"/>
            <a:ext cx="1312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Part-time, 2.0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88296" y="152400"/>
            <a:ext cx="413656" cy="5710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01952" y="2999936"/>
            <a:ext cx="436052" cy="2863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588" y="5991455"/>
            <a:ext cx="2199137" cy="3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21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4771-936A-4D31-B0E6-29EAD155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Seeding the “Field of Dreams”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B66F-D149-4FF1-8387-4C160312E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Digital Media Spending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FE362-9250-42F5-A267-6C40EF360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483659"/>
            <a:ext cx="3644618" cy="47280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Nearly half of respondents say their organization will spend the same on digital media in 2020 as they did during 2019.  Few said they would spend less.</a:t>
            </a:r>
          </a:p>
          <a:p>
            <a:r>
              <a:rPr lang="en-US" dirty="0"/>
              <a:t>Larger entities were most likely to say they would increase by up to 10% in 2020.</a:t>
            </a:r>
          </a:p>
          <a:p>
            <a:r>
              <a:rPr lang="en-US" dirty="0"/>
              <a:t>About one in five organizations say they’ll boost digital media spending by over 10%.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Generally, what do you see your organization spending on digital media in the next calendar or fiscal year?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9B6B0-E3C2-4BC2-968A-6424A9FF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28"/>
          <a:stretch/>
        </p:blipFill>
        <p:spPr>
          <a:xfrm>
            <a:off x="3924018" y="1371269"/>
            <a:ext cx="7684886" cy="49180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33038" y="3494314"/>
            <a:ext cx="141468" cy="196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34521" y="1844672"/>
            <a:ext cx="119697" cy="363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59572" y="433854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58674" y="1595473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8811" y="321731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2842" y="5292398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1932" y="531212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4044" y="5239912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14238" y="3507243"/>
            <a:ext cx="141468" cy="196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220011" y="323121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353799" y="4615543"/>
            <a:ext cx="141468" cy="90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3701895"/>
            <a:ext cx="2362201" cy="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240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27" y="1970644"/>
            <a:ext cx="1789444" cy="2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7EF17-A182-4456-BE19-7A186E2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125"/>
            <a:ext cx="10515600" cy="1325563"/>
          </a:xfrm>
        </p:spPr>
        <p:txBody>
          <a:bodyPr/>
          <a:lstStyle/>
          <a:p>
            <a:r>
              <a:rPr lang="en-US" dirty="0"/>
              <a:t>Obstacles to Moving Budget to Digital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00E2B3-BC9C-4FA7-A2BE-21DC08414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25625"/>
            <a:ext cx="3276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NPOs cite budget limitations when considering shifting to digital strategies.</a:t>
            </a:r>
          </a:p>
          <a:p>
            <a:r>
              <a:rPr lang="en-US" dirty="0"/>
              <a:t>A secondary reason cited by smaller NPOs is that they simply don’t know where to start or need experienced staff members.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93BE-D5D9-47DD-9A71-7A18E76A3702}"/>
              </a:ext>
            </a:extLst>
          </p:cNvPr>
          <p:cNvSpPr/>
          <p:nvPr/>
        </p:nvSpPr>
        <p:spPr>
          <a:xfrm>
            <a:off x="748418" y="6211669"/>
            <a:ext cx="1060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dirty="0"/>
              <a:t>What obstacles does your organization face in shifting budget dollars from offline to online media?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78368-64EA-44D6-AC56-8FF08B598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49"/>
          <a:stretch/>
        </p:blipFill>
        <p:spPr>
          <a:xfrm>
            <a:off x="3433482" y="1010580"/>
            <a:ext cx="8498880" cy="50976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09801" y="355498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11%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4637" y="3789486"/>
            <a:ext cx="119697" cy="87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26607" y="2505808"/>
            <a:ext cx="119697" cy="217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51108" y="224195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26%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19784" y="2173794"/>
            <a:ext cx="119697" cy="249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94975" y="1866736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21753" y="4363203"/>
            <a:ext cx="119697" cy="321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16641" y="4101570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11999" y="2162908"/>
            <a:ext cx="119697" cy="252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5433" y="2143735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520667" y="4363203"/>
            <a:ext cx="119697" cy="33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426441" y="4086204"/>
            <a:ext cx="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3977090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2925" y="2584559"/>
            <a:ext cx="109474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Case Study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1317472"/>
            <a:ext cx="4385310" cy="12670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4555" y="6296932"/>
            <a:ext cx="2743200" cy="365125"/>
          </a:xfrm>
        </p:spPr>
        <p:txBody>
          <a:bodyPr/>
          <a:lstStyle/>
          <a:p>
            <a:fld id="{EC862CCD-3827-43F1-8886-5708C531BCE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63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ABF247-E1A7-47A2-BC80-DD9E26CD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85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We connect with people who care about the environment and share our values, to enable them to participate in making a difference.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1026" name="Picture 2" descr="https://images.unsplash.com/photo-1522966767430-eac87e43acc4?ixlib=rb-1.2.1&amp;auto=format&amp;fit=crop&amp;w=1000&amp;q=80">
            <a:extLst>
              <a:ext uri="{FF2B5EF4-FFF2-40B4-BE49-F238E27FC236}">
                <a16:creationId xmlns:a16="http://schemas.microsoft.com/office/drawing/2014/main" id="{2B0C807C-2344-4929-B886-AB4FA9F3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46" y="3141921"/>
            <a:ext cx="4471505" cy="298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000500" y="6335750"/>
            <a:ext cx="2743200" cy="365125"/>
          </a:xfrm>
        </p:spPr>
        <p:txBody>
          <a:bodyPr/>
          <a:lstStyle/>
          <a:p>
            <a:fld id="{EC862CCD-3827-43F1-8886-5708C531BCE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22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6C7D-1175-4E60-A8B0-B9FC1EFD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Why We Do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E61AE-5065-4CC9-A012-AE8DD5BE9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Dollars and Cents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1827A-5AB3-4176-84F4-1C390923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Online Giving – </a:t>
            </a:r>
            <a:r>
              <a:rPr lang="en-US" sz="4000" b="1" dirty="0" err="1"/>
              <a:t>Blackbaud’s</a:t>
            </a:r>
            <a:r>
              <a:rPr lang="en-US" sz="4000" b="1" dirty="0"/>
              <a:t>  2018 Charitable Giving Report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0" y="1810711"/>
            <a:ext cx="11401856" cy="405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606" y="5499882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Blackbaud’s</a:t>
            </a:r>
            <a:r>
              <a:rPr lang="en-US" dirty="0"/>
              <a:t> 2018 Charitable Giving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12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5260-DA15-4637-84FB-5DE8F6C4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Investment Breakout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7EA6C-01A3-4FA0-AAB9-2C498F9DD75F}"/>
              </a:ext>
            </a:extLst>
          </p:cNvPr>
          <p:cNvSpPr txBox="1"/>
          <p:nvPr/>
        </p:nvSpPr>
        <p:spPr>
          <a:xfrm>
            <a:off x="1572742" y="1375096"/>
            <a:ext cx="264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FY19 Expenses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18CDC-AD0E-443F-84C0-FBF20AF0B994}"/>
              </a:ext>
            </a:extLst>
          </p:cNvPr>
          <p:cNvSpPr txBox="1"/>
          <p:nvPr/>
        </p:nvSpPr>
        <p:spPr>
          <a:xfrm>
            <a:off x="7669769" y="1375096"/>
            <a:ext cx="264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FY19 Revenue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70337-3925-4C73-9F00-E148074A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5" y="2021427"/>
            <a:ext cx="5487352" cy="3461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81B2FA-916E-4A15-93C5-89309390A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392" y="2021427"/>
            <a:ext cx="5969356" cy="34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E31E8-6B7F-4A5A-AAEA-1FF4F77E8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"/>
          <a:stretch/>
        </p:blipFill>
        <p:spPr>
          <a:xfrm>
            <a:off x="2932320" y="1059138"/>
            <a:ext cx="6759161" cy="5029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35260-DA15-4637-84FB-5DE8F6C4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YOY Investment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5B6DC7-1753-468F-8628-01384D1D7FA5}"/>
              </a:ext>
            </a:extLst>
          </p:cNvPr>
          <p:cNvGrpSpPr/>
          <p:nvPr/>
        </p:nvGrpSpPr>
        <p:grpSpPr>
          <a:xfrm>
            <a:off x="4350650" y="1472030"/>
            <a:ext cx="4364092" cy="3649634"/>
            <a:chOff x="4633770" y="1684301"/>
            <a:chExt cx="4364092" cy="36496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C47AE8-CA7A-402D-908D-BB20F78DC511}"/>
                </a:ext>
              </a:extLst>
            </p:cNvPr>
            <p:cNvSpPr txBox="1"/>
            <p:nvPr/>
          </p:nvSpPr>
          <p:spPr>
            <a:xfrm>
              <a:off x="4633770" y="2125784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14%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96C5D8-F5CE-4B32-9FF8-69ED60A84072}"/>
                </a:ext>
              </a:extLst>
            </p:cNvPr>
            <p:cNvSpPr txBox="1"/>
            <p:nvPr/>
          </p:nvSpPr>
          <p:spPr>
            <a:xfrm>
              <a:off x="6305772" y="1832419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4%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2DCE62-EA37-4FC2-A71F-CB7F0129769B}"/>
                </a:ext>
              </a:extLst>
            </p:cNvPr>
            <p:cNvSpPr txBox="1"/>
            <p:nvPr/>
          </p:nvSpPr>
          <p:spPr>
            <a:xfrm>
              <a:off x="8083461" y="1684301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4%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DEB74E-D899-43A8-B273-E9A1D118F992}"/>
                </a:ext>
              </a:extLst>
            </p:cNvPr>
            <p:cNvSpPr txBox="1"/>
            <p:nvPr/>
          </p:nvSpPr>
          <p:spPr>
            <a:xfrm>
              <a:off x="4705875" y="4964603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38%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34F538-921C-4FD8-B7A3-047E68B1E319}"/>
                </a:ext>
              </a:extLst>
            </p:cNvPr>
            <p:cNvSpPr txBox="1"/>
            <p:nvPr/>
          </p:nvSpPr>
          <p:spPr>
            <a:xfrm>
              <a:off x="6379120" y="4964603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23%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520CB2-8027-4455-939A-6BA01A328DED}"/>
                </a:ext>
              </a:extLst>
            </p:cNvPr>
            <p:cNvSpPr txBox="1"/>
            <p:nvPr/>
          </p:nvSpPr>
          <p:spPr>
            <a:xfrm>
              <a:off x="8051766" y="4964603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-20%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2B0AF8-F845-48A1-9700-5B8EEA4C80C7}"/>
                </a:ext>
              </a:extLst>
            </p:cNvPr>
            <p:cNvSpPr txBox="1"/>
            <p:nvPr/>
          </p:nvSpPr>
          <p:spPr>
            <a:xfrm>
              <a:off x="4633770" y="4193090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-.5%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9B3D79-A40B-4E9A-8EBE-E03993606E06}"/>
                </a:ext>
              </a:extLst>
            </p:cNvPr>
            <p:cNvSpPr txBox="1"/>
            <p:nvPr/>
          </p:nvSpPr>
          <p:spPr>
            <a:xfrm>
              <a:off x="6305772" y="3456605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17%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0A9A99-0814-4834-829A-694CD56EF946}"/>
                </a:ext>
              </a:extLst>
            </p:cNvPr>
            <p:cNvSpPr txBox="1"/>
            <p:nvPr/>
          </p:nvSpPr>
          <p:spPr>
            <a:xfrm>
              <a:off x="8083461" y="3007472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-1%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AD64A04-8A69-40EB-B21D-3D9225D5FBC6}"/>
              </a:ext>
            </a:extLst>
          </p:cNvPr>
          <p:cNvSpPr txBox="1"/>
          <p:nvPr/>
        </p:nvSpPr>
        <p:spPr>
          <a:xfrm>
            <a:off x="9691481" y="1292125"/>
            <a:ext cx="166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Spend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Revenue</a:t>
            </a:r>
          </a:p>
          <a:p>
            <a:r>
              <a:rPr lang="en-US" b="1" dirty="0">
                <a:solidFill>
                  <a:schemeClr val="accent2"/>
                </a:solidFill>
              </a:rPr>
              <a:t>Unique Donors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5260-DA15-4637-84FB-5DE8F6C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/>
          <a:lstStyle/>
          <a:p>
            <a:pPr algn="ctr"/>
            <a:r>
              <a:rPr lang="en-US" dirty="0"/>
              <a:t>Acquisition Investment vs. Unsourced Revenue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18C3F-2543-4893-B0E2-78F5AB7D9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 t="8250" r="2234" b="1905"/>
          <a:stretch/>
        </p:blipFill>
        <p:spPr>
          <a:xfrm>
            <a:off x="1467588" y="1847468"/>
            <a:ext cx="4110457" cy="229304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CA958-47AA-40A2-BF63-7C94F2C7FF74}"/>
              </a:ext>
            </a:extLst>
          </p:cNvPr>
          <p:cNvSpPr txBox="1"/>
          <p:nvPr/>
        </p:nvSpPr>
        <p:spPr>
          <a:xfrm>
            <a:off x="2713448" y="1548502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349B2-7345-4F5C-8601-E4BBEDDF9AF4}"/>
              </a:ext>
            </a:extLst>
          </p:cNvPr>
          <p:cNvSpPr txBox="1"/>
          <p:nvPr/>
        </p:nvSpPr>
        <p:spPr>
          <a:xfrm>
            <a:off x="10809531" y="1594668"/>
            <a:ext cx="108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Spend</a:t>
            </a:r>
          </a:p>
          <a:p>
            <a:r>
              <a:rPr lang="en-US" b="1" dirty="0">
                <a:solidFill>
                  <a:schemeClr val="accent2"/>
                </a:solidFill>
              </a:rPr>
              <a:t>Revenue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436B4D-8C5A-4A43-A0F0-4168BE640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329" y="1779020"/>
            <a:ext cx="4110457" cy="2429938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913524-F704-4D66-BCE1-939A0793908E}"/>
              </a:ext>
            </a:extLst>
          </p:cNvPr>
          <p:cNvSpPr txBox="1"/>
          <p:nvPr/>
        </p:nvSpPr>
        <p:spPr>
          <a:xfrm>
            <a:off x="7830189" y="1548502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3394E-44B4-4FB9-A740-CF52E8E1CD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4" t="-1" r="1701" b="1291"/>
          <a:stretch/>
        </p:blipFill>
        <p:spPr>
          <a:xfrm>
            <a:off x="4026175" y="4365738"/>
            <a:ext cx="4139648" cy="2429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0AF87D-F111-4DBD-959A-C52842A38ABA}"/>
              </a:ext>
            </a:extLst>
          </p:cNvPr>
          <p:cNvSpPr txBox="1"/>
          <p:nvPr/>
        </p:nvSpPr>
        <p:spPr>
          <a:xfrm>
            <a:off x="5286632" y="4067057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3100" y="6479494"/>
            <a:ext cx="2743200" cy="365125"/>
          </a:xfrm>
        </p:spPr>
        <p:txBody>
          <a:bodyPr/>
          <a:lstStyle/>
          <a:p>
            <a:fld id="{EC862CCD-3827-43F1-8886-5708C531BCE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6C7D-1175-4E60-A8B0-B9FC1EFD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We Do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E61AE-5065-4CC9-A012-AE8DD5BE9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Team, The Strategies, The Tactics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1827A-5AB3-4176-84F4-1C390923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8404-0FAB-4603-B09E-F88FF4F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You Can’t Spell “Digital Fundraising” without </a:t>
            </a:r>
            <a:r>
              <a:rPr lang="en-US" b="1" dirty="0">
                <a:solidFill>
                  <a:schemeClr val="accent6"/>
                </a:solidFill>
              </a:rPr>
              <a:t>FUN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DD4985-1421-4447-BF2E-BFC906AF35A3}"/>
              </a:ext>
            </a:extLst>
          </p:cNvPr>
          <p:cNvSpPr/>
          <p:nvPr/>
        </p:nvSpPr>
        <p:spPr>
          <a:xfrm>
            <a:off x="1763232" y="1786270"/>
            <a:ext cx="8665535" cy="73907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Who is </a:t>
            </a:r>
            <a:r>
              <a:rPr lang="en-US" sz="3200" i="1" dirty="0" err="1"/>
              <a:t>DigiFun</a:t>
            </a:r>
            <a:r>
              <a:rPr lang="en-US" sz="3200" i="1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B436DD-6D89-4677-B70E-73C3DE4B5739}"/>
              </a:ext>
            </a:extLst>
          </p:cNvPr>
          <p:cNvSpPr/>
          <p:nvPr/>
        </p:nvSpPr>
        <p:spPr>
          <a:xfrm>
            <a:off x="1901456" y="2626782"/>
            <a:ext cx="4084674" cy="16044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Acquisition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63B895-0AB9-49E9-A4BE-A4467F8DACE4}"/>
              </a:ext>
            </a:extLst>
          </p:cNvPr>
          <p:cNvSpPr/>
          <p:nvPr/>
        </p:nvSpPr>
        <p:spPr>
          <a:xfrm>
            <a:off x="6205870" y="2626782"/>
            <a:ext cx="4084674" cy="16044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Retention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6C3520-B258-4FFE-9251-769C73F82069}"/>
              </a:ext>
            </a:extLst>
          </p:cNvPr>
          <p:cNvSpPr/>
          <p:nvPr/>
        </p:nvSpPr>
        <p:spPr>
          <a:xfrm>
            <a:off x="1989178" y="4429542"/>
            <a:ext cx="1919174" cy="16044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Direct Fundraising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5B68F4-E5E2-4C60-8656-7C1E64C83819}"/>
              </a:ext>
            </a:extLst>
          </p:cNvPr>
          <p:cNvSpPr/>
          <p:nvPr/>
        </p:nvSpPr>
        <p:spPr>
          <a:xfrm>
            <a:off x="3972150" y="4429542"/>
            <a:ext cx="1919175" cy="16044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Lead Generation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22F5890-B0E1-4C97-84BC-D896DAE8B899}"/>
              </a:ext>
            </a:extLst>
          </p:cNvPr>
          <p:cNvSpPr/>
          <p:nvPr/>
        </p:nvSpPr>
        <p:spPr>
          <a:xfrm>
            <a:off x="6297133" y="4445491"/>
            <a:ext cx="3902147" cy="16044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Engage, Cultivate, </a:t>
            </a:r>
          </a:p>
          <a:p>
            <a:pPr algn="ctr"/>
            <a:r>
              <a:rPr lang="en-US" sz="2400" dirty="0"/>
              <a:t>Retain, Upgrade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26BB4A-BB66-4C7B-8DD3-888A581B286F}"/>
              </a:ext>
            </a:extLst>
          </p:cNvPr>
          <p:cNvSpPr txBox="1"/>
          <p:nvPr/>
        </p:nvSpPr>
        <p:spPr>
          <a:xfrm rot="21000226">
            <a:off x="117522" y="4366908"/>
            <a:ext cx="19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eestyle Script" panose="030804020302050B0404" pitchFamily="66" charset="0"/>
              </a:rPr>
              <a:t>This is what I do!</a:t>
            </a:r>
          </a:p>
        </p:txBody>
      </p:sp>
      <p:sp>
        <p:nvSpPr>
          <p:cNvPr id="30" name="Graphic 24" descr="Line arrow: Counter-clockwise curve">
            <a:extLst>
              <a:ext uri="{FF2B5EF4-FFF2-40B4-BE49-F238E27FC236}">
                <a16:creationId xmlns:a16="http://schemas.microsoft.com/office/drawing/2014/main" id="{C3AAA61E-0F25-4028-9195-D2D2926CB7CE}"/>
              </a:ext>
            </a:extLst>
          </p:cNvPr>
          <p:cNvSpPr/>
          <p:nvPr/>
        </p:nvSpPr>
        <p:spPr>
          <a:xfrm rot="8721605">
            <a:off x="1429441" y="4697847"/>
            <a:ext cx="333375" cy="649133"/>
          </a:xfrm>
          <a:custGeom>
            <a:avLst/>
            <a:gdLst>
              <a:gd name="connsiteX0" fmla="*/ 102394 w 333375"/>
              <a:gd name="connsiteY0" fmla="*/ 65246 h 847725"/>
              <a:gd name="connsiteX1" fmla="*/ 228124 w 333375"/>
              <a:gd name="connsiteY1" fmla="*/ 66199 h 847725"/>
              <a:gd name="connsiteX2" fmla="*/ 256699 w 333375"/>
              <a:gd name="connsiteY2" fmla="*/ 37624 h 847725"/>
              <a:gd name="connsiteX3" fmla="*/ 228124 w 333375"/>
              <a:gd name="connsiteY3" fmla="*/ 9049 h 847725"/>
              <a:gd name="connsiteX4" fmla="*/ 37624 w 333375"/>
              <a:gd name="connsiteY4" fmla="*/ 7144 h 847725"/>
              <a:gd name="connsiteX5" fmla="*/ 19526 w 333375"/>
              <a:gd name="connsiteY5" fmla="*/ 13811 h 847725"/>
              <a:gd name="connsiteX6" fmla="*/ 17621 w 333375"/>
              <a:gd name="connsiteY6" fmla="*/ 15716 h 847725"/>
              <a:gd name="connsiteX7" fmla="*/ 14764 w 333375"/>
              <a:gd name="connsiteY7" fmla="*/ 18574 h 847725"/>
              <a:gd name="connsiteX8" fmla="*/ 13811 w 333375"/>
              <a:gd name="connsiteY8" fmla="*/ 20479 h 847725"/>
              <a:gd name="connsiteX9" fmla="*/ 12859 w 333375"/>
              <a:gd name="connsiteY9" fmla="*/ 22384 h 847725"/>
              <a:gd name="connsiteX10" fmla="*/ 9049 w 333375"/>
              <a:gd name="connsiteY10" fmla="*/ 35719 h 847725"/>
              <a:gd name="connsiteX11" fmla="*/ 7144 w 333375"/>
              <a:gd name="connsiteY11" fmla="*/ 226219 h 847725"/>
              <a:gd name="connsiteX12" fmla="*/ 35719 w 333375"/>
              <a:gd name="connsiteY12" fmla="*/ 254794 h 847725"/>
              <a:gd name="connsiteX13" fmla="*/ 64294 w 333375"/>
              <a:gd name="connsiteY13" fmla="*/ 226219 h 847725"/>
              <a:gd name="connsiteX14" fmla="*/ 65246 w 333375"/>
              <a:gd name="connsiteY14" fmla="*/ 108109 h 847725"/>
              <a:gd name="connsiteX15" fmla="*/ 276701 w 333375"/>
              <a:gd name="connsiteY15" fmla="*/ 541496 h 847725"/>
              <a:gd name="connsiteX16" fmla="*/ 210979 w 333375"/>
              <a:gd name="connsiteY16" fmla="*/ 803434 h 847725"/>
              <a:gd name="connsiteX17" fmla="*/ 224314 w 333375"/>
              <a:gd name="connsiteY17" fmla="*/ 840581 h 847725"/>
              <a:gd name="connsiteX18" fmla="*/ 262414 w 333375"/>
              <a:gd name="connsiteY18" fmla="*/ 828199 h 847725"/>
              <a:gd name="connsiteX19" fmla="*/ 333851 w 333375"/>
              <a:gd name="connsiteY19" fmla="*/ 545306 h 847725"/>
              <a:gd name="connsiteX20" fmla="*/ 102394 w 333375"/>
              <a:gd name="connsiteY20" fmla="*/ 65246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3375" h="847725">
                <a:moveTo>
                  <a:pt x="102394" y="65246"/>
                </a:moveTo>
                <a:lnTo>
                  <a:pt x="228124" y="66199"/>
                </a:lnTo>
                <a:cubicBezTo>
                  <a:pt x="244316" y="66199"/>
                  <a:pt x="256699" y="53816"/>
                  <a:pt x="256699" y="37624"/>
                </a:cubicBezTo>
                <a:cubicBezTo>
                  <a:pt x="256699" y="21431"/>
                  <a:pt x="244316" y="9049"/>
                  <a:pt x="228124" y="9049"/>
                </a:cubicBezTo>
                <a:lnTo>
                  <a:pt x="37624" y="7144"/>
                </a:lnTo>
                <a:cubicBezTo>
                  <a:pt x="30956" y="7144"/>
                  <a:pt x="25241" y="9049"/>
                  <a:pt x="19526" y="13811"/>
                </a:cubicBezTo>
                <a:cubicBezTo>
                  <a:pt x="18574" y="13811"/>
                  <a:pt x="18574" y="14764"/>
                  <a:pt x="17621" y="15716"/>
                </a:cubicBezTo>
                <a:cubicBezTo>
                  <a:pt x="16669" y="16669"/>
                  <a:pt x="15716" y="16669"/>
                  <a:pt x="14764" y="18574"/>
                </a:cubicBezTo>
                <a:cubicBezTo>
                  <a:pt x="14764" y="18574"/>
                  <a:pt x="13811" y="19526"/>
                  <a:pt x="13811" y="20479"/>
                </a:cubicBezTo>
                <a:cubicBezTo>
                  <a:pt x="13811" y="20479"/>
                  <a:pt x="12859" y="21431"/>
                  <a:pt x="12859" y="22384"/>
                </a:cubicBezTo>
                <a:cubicBezTo>
                  <a:pt x="10001" y="26194"/>
                  <a:pt x="9049" y="30956"/>
                  <a:pt x="9049" y="35719"/>
                </a:cubicBezTo>
                <a:lnTo>
                  <a:pt x="7144" y="226219"/>
                </a:lnTo>
                <a:cubicBezTo>
                  <a:pt x="7144" y="242411"/>
                  <a:pt x="19526" y="254794"/>
                  <a:pt x="35719" y="254794"/>
                </a:cubicBezTo>
                <a:cubicBezTo>
                  <a:pt x="51911" y="254794"/>
                  <a:pt x="64294" y="242411"/>
                  <a:pt x="64294" y="226219"/>
                </a:cubicBezTo>
                <a:lnTo>
                  <a:pt x="65246" y="108109"/>
                </a:lnTo>
                <a:cubicBezTo>
                  <a:pt x="214789" y="211931"/>
                  <a:pt x="286226" y="357664"/>
                  <a:pt x="276701" y="541496"/>
                </a:cubicBezTo>
                <a:cubicBezTo>
                  <a:pt x="270986" y="631984"/>
                  <a:pt x="249079" y="720566"/>
                  <a:pt x="210979" y="803434"/>
                </a:cubicBezTo>
                <a:cubicBezTo>
                  <a:pt x="204311" y="817721"/>
                  <a:pt x="210026" y="833914"/>
                  <a:pt x="224314" y="840581"/>
                </a:cubicBezTo>
                <a:cubicBezTo>
                  <a:pt x="237649" y="847249"/>
                  <a:pt x="254794" y="842486"/>
                  <a:pt x="262414" y="828199"/>
                </a:cubicBezTo>
                <a:cubicBezTo>
                  <a:pt x="303371" y="739616"/>
                  <a:pt x="328136" y="643414"/>
                  <a:pt x="333851" y="545306"/>
                </a:cubicBezTo>
                <a:cubicBezTo>
                  <a:pt x="341471" y="405289"/>
                  <a:pt x="307181" y="209074"/>
                  <a:pt x="102394" y="6524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29" grpId="0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8404-0FAB-4603-B09E-F88FF4F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You Can’t Spell “Digital Fundraising” without </a:t>
            </a:r>
            <a:r>
              <a:rPr lang="en-US" b="1" dirty="0">
                <a:solidFill>
                  <a:schemeClr val="accent6"/>
                </a:solidFill>
              </a:rPr>
              <a:t>FUN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B3DBB1-04D3-4872-B002-A7E4654FF1A5}"/>
              </a:ext>
            </a:extLst>
          </p:cNvPr>
          <p:cNvSpPr/>
          <p:nvPr/>
        </p:nvSpPr>
        <p:spPr>
          <a:xfrm>
            <a:off x="2297500" y="4316521"/>
            <a:ext cx="1805609" cy="14451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Display Ads </a:t>
            </a:r>
          </a:p>
          <a:p>
            <a:pPr algn="ctr"/>
            <a:r>
              <a:rPr lang="en-US" dirty="0"/>
              <a:t>(prospecting &amp; retargeting)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702A4F-2AD0-4484-8E3B-2AE7E35DE597}"/>
              </a:ext>
            </a:extLst>
          </p:cNvPr>
          <p:cNvSpPr/>
          <p:nvPr/>
        </p:nvSpPr>
        <p:spPr>
          <a:xfrm>
            <a:off x="5193194" y="2543140"/>
            <a:ext cx="1805609" cy="14451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Email</a:t>
            </a:r>
          </a:p>
          <a:p>
            <a:pPr algn="ctr"/>
            <a:r>
              <a:rPr lang="en-US" dirty="0"/>
              <a:t>(calendar &amp; lifecycle)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70C100-E98D-4104-9D30-19D118C841BC}"/>
              </a:ext>
            </a:extLst>
          </p:cNvPr>
          <p:cNvSpPr/>
          <p:nvPr/>
        </p:nvSpPr>
        <p:spPr>
          <a:xfrm>
            <a:off x="8088887" y="4316521"/>
            <a:ext cx="1805609" cy="14451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8DF870-BA04-42D2-814D-E53552FE0D96}"/>
              </a:ext>
            </a:extLst>
          </p:cNvPr>
          <p:cNvSpPr/>
          <p:nvPr/>
        </p:nvSpPr>
        <p:spPr>
          <a:xfrm>
            <a:off x="5193194" y="4316521"/>
            <a:ext cx="1805609" cy="14451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Media</a:t>
            </a:r>
          </a:p>
          <a:p>
            <a:pPr algn="ctr"/>
            <a:r>
              <a:rPr lang="en-US" dirty="0"/>
              <a:t>(paid prospecting &amp; retargeting; organic posts)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D160CC-3099-4D76-946D-81C723060D32}"/>
              </a:ext>
            </a:extLst>
          </p:cNvPr>
          <p:cNvSpPr/>
          <p:nvPr/>
        </p:nvSpPr>
        <p:spPr>
          <a:xfrm>
            <a:off x="2297501" y="2543140"/>
            <a:ext cx="1805609" cy="14451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Nature.org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860117-F137-4CB1-885A-B4279A94956C}"/>
              </a:ext>
            </a:extLst>
          </p:cNvPr>
          <p:cNvSpPr/>
          <p:nvPr/>
        </p:nvSpPr>
        <p:spPr>
          <a:xfrm>
            <a:off x="8088887" y="2543140"/>
            <a:ext cx="1805609" cy="14451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Engine Marketing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50F57FF-5EBE-4035-A885-81D6A64CC3D2}"/>
              </a:ext>
            </a:extLst>
          </p:cNvPr>
          <p:cNvSpPr/>
          <p:nvPr/>
        </p:nvSpPr>
        <p:spPr>
          <a:xfrm>
            <a:off x="1763232" y="1613084"/>
            <a:ext cx="8665535" cy="73907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How We Do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4CF168-24CF-46C1-8E68-B16BC4B1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6" y="4397270"/>
            <a:ext cx="5449540" cy="21178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0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Unknown Prospect Journey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71F00-6748-4F42-A9F5-82C49FEB5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66" y="1706476"/>
            <a:ext cx="2647932" cy="220661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D7031D-541A-42C1-8F58-AC06E1BC0E12}"/>
              </a:ext>
            </a:extLst>
          </p:cNvPr>
          <p:cNvCxnSpPr>
            <a:cxnSpLocks/>
          </p:cNvCxnSpPr>
          <p:nvPr/>
        </p:nvCxnSpPr>
        <p:spPr>
          <a:xfrm flipV="1">
            <a:off x="2905436" y="2627161"/>
            <a:ext cx="556053" cy="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4ACFCEB-6125-45C3-8F0D-2E9549E7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395" y="1567990"/>
            <a:ext cx="2814116" cy="234509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33DA2E-9E75-4299-9352-8999F5070731}"/>
              </a:ext>
            </a:extLst>
          </p:cNvPr>
          <p:cNvCxnSpPr>
            <a:cxnSpLocks/>
          </p:cNvCxnSpPr>
          <p:nvPr/>
        </p:nvCxnSpPr>
        <p:spPr>
          <a:xfrm flipV="1">
            <a:off x="5594611" y="4983054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E6A4031-2595-4A54-AAD8-0FF16E732243}"/>
              </a:ext>
            </a:extLst>
          </p:cNvPr>
          <p:cNvGrpSpPr>
            <a:grpSpLocks noChangeAspect="1"/>
          </p:cNvGrpSpPr>
          <p:nvPr/>
        </p:nvGrpSpPr>
        <p:grpSpPr>
          <a:xfrm>
            <a:off x="3492996" y="1548104"/>
            <a:ext cx="5239824" cy="2490496"/>
            <a:chOff x="671383" y="2082283"/>
            <a:chExt cx="12192000" cy="57948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B1E4CD-0F00-4055-9E02-2745C8D50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4411"/>
            <a:stretch/>
          </p:blipFill>
          <p:spPr>
            <a:xfrm>
              <a:off x="671383" y="2082283"/>
              <a:ext cx="12192000" cy="3420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00D0A5-3DF0-47F1-B2A9-3A5850496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0912"/>
            <a:stretch/>
          </p:blipFill>
          <p:spPr>
            <a:xfrm>
              <a:off x="671383" y="2425889"/>
              <a:ext cx="12192000" cy="545126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27F0CB-A8BA-450B-8762-A4BBAEFFE191}"/>
              </a:ext>
            </a:extLst>
          </p:cNvPr>
          <p:cNvCxnSpPr>
            <a:cxnSpLocks/>
          </p:cNvCxnSpPr>
          <p:nvPr/>
        </p:nvCxnSpPr>
        <p:spPr>
          <a:xfrm flipV="1">
            <a:off x="8763687" y="2619853"/>
            <a:ext cx="556053" cy="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9B570CB-2B75-4C25-B98F-ECC7D102D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649" y="4159724"/>
            <a:ext cx="5087492" cy="23553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BB6A7C-001B-4CF7-8E13-DDCC083EFAFE}"/>
              </a:ext>
            </a:extLst>
          </p:cNvPr>
          <p:cNvCxnSpPr>
            <a:cxnSpLocks/>
          </p:cNvCxnSpPr>
          <p:nvPr/>
        </p:nvCxnSpPr>
        <p:spPr>
          <a:xfrm flipH="1">
            <a:off x="4745736" y="3863399"/>
            <a:ext cx="4272372" cy="63544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295F2D-2637-4F17-B9A1-30C58378D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r="1755" b="3770"/>
          <a:stretch/>
        </p:blipFill>
        <p:spPr>
          <a:xfrm>
            <a:off x="544596" y="4156974"/>
            <a:ext cx="2978537" cy="2599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479261-407A-49B8-967C-ECFFBBF00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5"/>
          <a:stretch/>
        </p:blipFill>
        <p:spPr>
          <a:xfrm>
            <a:off x="4065372" y="1117070"/>
            <a:ext cx="3529228" cy="3759730"/>
          </a:xfrm>
          <a:prstGeom prst="rect">
            <a:avLst/>
          </a:prstGeom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585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Lead Generation and Nurture Journey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D7031D-541A-42C1-8F58-AC06E1BC0E12}"/>
              </a:ext>
            </a:extLst>
          </p:cNvPr>
          <p:cNvCxnSpPr>
            <a:cxnSpLocks/>
          </p:cNvCxnSpPr>
          <p:nvPr/>
        </p:nvCxnSpPr>
        <p:spPr>
          <a:xfrm>
            <a:off x="3172968" y="2607276"/>
            <a:ext cx="768096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BB6A7C-001B-4CF7-8E13-DDCC083EFAFE}"/>
              </a:ext>
            </a:extLst>
          </p:cNvPr>
          <p:cNvCxnSpPr>
            <a:cxnSpLocks/>
          </p:cNvCxnSpPr>
          <p:nvPr/>
        </p:nvCxnSpPr>
        <p:spPr>
          <a:xfrm flipH="1">
            <a:off x="3570980" y="4024249"/>
            <a:ext cx="5051202" cy="134131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826165-64D0-468A-84D0-B23E58D52D10}"/>
              </a:ext>
            </a:extLst>
          </p:cNvPr>
          <p:cNvCxnSpPr>
            <a:cxnSpLocks/>
          </p:cNvCxnSpPr>
          <p:nvPr/>
        </p:nvCxnSpPr>
        <p:spPr>
          <a:xfrm flipV="1">
            <a:off x="7728481" y="2607276"/>
            <a:ext cx="967463" cy="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33DA2E-9E75-4299-9352-8999F5070731}"/>
              </a:ext>
            </a:extLst>
          </p:cNvPr>
          <p:cNvCxnSpPr>
            <a:cxnSpLocks/>
          </p:cNvCxnSpPr>
          <p:nvPr/>
        </p:nvCxnSpPr>
        <p:spPr>
          <a:xfrm flipV="1">
            <a:off x="4318000" y="5593068"/>
            <a:ext cx="2184158" cy="1257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E06052-07AF-4A80-BBB5-0F64EEF9B5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7" t="6542" b="2917"/>
          <a:stretch/>
        </p:blipFill>
        <p:spPr>
          <a:xfrm>
            <a:off x="202297" y="1113112"/>
            <a:ext cx="2777581" cy="2963174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2B70B-7F2B-4B03-B9C6-57C2EF504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876" y="1072608"/>
            <a:ext cx="3217356" cy="3084365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39B6DE-FCC5-43ED-999D-5FA53EC35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488" y="4527235"/>
            <a:ext cx="4604288" cy="2131663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38500" y="6293773"/>
            <a:ext cx="2743200" cy="365125"/>
          </a:xfrm>
        </p:spPr>
        <p:txBody>
          <a:bodyPr/>
          <a:lstStyle/>
          <a:p>
            <a:fld id="{EC862CCD-3827-43F1-8886-5708C531BCE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52D98-44F8-42C7-A5B2-AABAFAC30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829" y="1155700"/>
            <a:ext cx="3181703" cy="3514046"/>
          </a:xfrm>
          <a:prstGeom prst="rect">
            <a:avLst/>
          </a:prstGeom>
        </p:spPr>
      </p:pic>
      <p:pic>
        <p:nvPicPr>
          <p:cNvPr id="1026" name="Picture 2" descr="https://dl.boxcloud.com/api/2.0/internal_files/361624507276/versions/382247204476/representations/png_paged_2048x2048/content/1.png?access_token=1!zn3WF1m8MMHRWYhFNcljvAJ3ZQC7zXcuHNdhFaCzb1BI3lEU9vIf8twvulGe9iIX6SPTAXcdl2njf4BVYUgsc7sCzu-VXdH4Ee2Tvhfq3aXcSB1CWUH_S20gzksoJB3SSN9UumjpcfR3pkP8mHCUPjUAr-jdsHX_Nv8IA91q9zn7hnEQuRhb_Se0BWZGv3aDzuIRRHUMqd7qIQw2KAj6mW0GlgrKu9a7R2b7wv6-g9xaZw4vl9qYexu90YjEeVRV7Tkmx9ZxfrRjRFYsS6rgd-dnxRXATus33P1DypljvB-0tGSso4E6CRbEGjzdW-URIb5nFcA99FgKwuiDxgomoviPKWF294ABYE9uBqIExu8IxJ7pCmTSm3Y_TI3LoKnSySnToKZ9M3lmDeA-KEtFb0fQoLiDGASvBuyonlPiK3oX077lqBk1gN5eh6Vu08mYLXPNeGKY2IqeiimtQolILQesOMJ-aUAoo6PZLvXqq9GkX_fjecji_8Wh1UYVqy4xxHCgJzB1eQDqRun-xd0Yqr4IOt-Tk4dqgit26-WExyyolwYZWBSdqUX7GyHpZewZhQ..&amp;box_client_name=box-content-preview&amp;box_client_version=2.13.0">
            <a:extLst>
              <a:ext uri="{FF2B5EF4-FFF2-40B4-BE49-F238E27FC236}">
                <a16:creationId xmlns:a16="http://schemas.microsoft.com/office/drawing/2014/main" id="{963123A0-209B-4994-8096-BD5A93164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1622" r="8179" b="7892"/>
          <a:stretch/>
        </p:blipFill>
        <p:spPr bwMode="auto">
          <a:xfrm>
            <a:off x="8788401" y="389508"/>
            <a:ext cx="2804048" cy="42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76B1AE-0E4B-412F-A6AF-DAECD7CB6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2" y="5107910"/>
            <a:ext cx="4024663" cy="15640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2" y="11679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Active Donor Journey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D7031D-541A-42C1-8F58-AC06E1BC0E12}"/>
              </a:ext>
            </a:extLst>
          </p:cNvPr>
          <p:cNvCxnSpPr>
            <a:cxnSpLocks/>
          </p:cNvCxnSpPr>
          <p:nvPr/>
        </p:nvCxnSpPr>
        <p:spPr>
          <a:xfrm flipV="1">
            <a:off x="3108992" y="2607275"/>
            <a:ext cx="679621" cy="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826165-64D0-468A-84D0-B23E58D52D10}"/>
              </a:ext>
            </a:extLst>
          </p:cNvPr>
          <p:cNvCxnSpPr>
            <a:cxnSpLocks/>
          </p:cNvCxnSpPr>
          <p:nvPr/>
        </p:nvCxnSpPr>
        <p:spPr>
          <a:xfrm>
            <a:off x="7680960" y="2594699"/>
            <a:ext cx="690415" cy="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33DA2E-9E75-4299-9352-8999F5070731}"/>
              </a:ext>
            </a:extLst>
          </p:cNvPr>
          <p:cNvCxnSpPr>
            <a:cxnSpLocks/>
          </p:cNvCxnSpPr>
          <p:nvPr/>
        </p:nvCxnSpPr>
        <p:spPr>
          <a:xfrm flipV="1">
            <a:off x="5452107" y="5607331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16C1B89-FAA5-4860-9337-2D9369F59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31" y="389508"/>
            <a:ext cx="2694548" cy="465501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BB6A7C-001B-4CF7-8E13-DDCC083EFAFE}"/>
              </a:ext>
            </a:extLst>
          </p:cNvPr>
          <p:cNvCxnSpPr>
            <a:cxnSpLocks/>
          </p:cNvCxnSpPr>
          <p:nvPr/>
        </p:nvCxnSpPr>
        <p:spPr>
          <a:xfrm flipH="1">
            <a:off x="4805095" y="4217804"/>
            <a:ext cx="3497657" cy="100498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34A49-30D2-4E94-B857-D77CFE287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618" y="4734818"/>
            <a:ext cx="4432830" cy="20522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8404-0FAB-4603-B09E-F88FF4FF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Digital Creative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8746F-6766-4A3A-AA5E-CF7C80EA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94" y="1207971"/>
            <a:ext cx="2998405" cy="2498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B49E2-6AF3-4115-9821-C43975881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68" y="4082904"/>
            <a:ext cx="3017432" cy="2514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4CFF9-7F7E-4F24-B2B0-F5E68E13C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048" y="1277398"/>
            <a:ext cx="3981052" cy="4396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5F7688-9B6F-4790-B362-39FCD4EF39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04" t="6611" b="2147"/>
          <a:stretch/>
        </p:blipFill>
        <p:spPr>
          <a:xfrm>
            <a:off x="258904" y="1153106"/>
            <a:ext cx="4008296" cy="4339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25" y="1125326"/>
            <a:ext cx="6299200" cy="477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427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Online Giving – </a:t>
            </a:r>
            <a:r>
              <a:rPr lang="en-US" sz="4000" b="1" dirty="0" err="1"/>
              <a:t>Blackbaud’s</a:t>
            </a:r>
            <a:r>
              <a:rPr lang="en-US" sz="4000" b="1" dirty="0"/>
              <a:t> 2018 Charitable Giving Report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1425" y="5866829"/>
            <a:ext cx="629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Blackbaud’s</a:t>
            </a:r>
            <a:r>
              <a:rPr lang="en-US" dirty="0"/>
              <a:t> 2018 Charitable Giving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050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8404-0FAB-4603-B09E-F88FF4F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Cross-Channel Journeys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702A4F-2AD0-4484-8E3B-2AE7E35DE597}"/>
              </a:ext>
            </a:extLst>
          </p:cNvPr>
          <p:cNvSpPr/>
          <p:nvPr/>
        </p:nvSpPr>
        <p:spPr>
          <a:xfrm>
            <a:off x="4956954" y="2543139"/>
            <a:ext cx="2278093" cy="21007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Telemarketing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D160CC-3099-4D76-946D-81C723060D32}"/>
              </a:ext>
            </a:extLst>
          </p:cNvPr>
          <p:cNvSpPr/>
          <p:nvPr/>
        </p:nvSpPr>
        <p:spPr>
          <a:xfrm>
            <a:off x="1825016" y="2543139"/>
            <a:ext cx="2278093" cy="21007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 Mail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860117-F137-4CB1-885A-B4279A94956C}"/>
              </a:ext>
            </a:extLst>
          </p:cNvPr>
          <p:cNvSpPr/>
          <p:nvPr/>
        </p:nvSpPr>
        <p:spPr>
          <a:xfrm>
            <a:off x="8088890" y="2490255"/>
            <a:ext cx="2278093" cy="21007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Face-to-Face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50F57FF-5EBE-4035-A885-81D6A64CC3D2}"/>
              </a:ext>
            </a:extLst>
          </p:cNvPr>
          <p:cNvSpPr/>
          <p:nvPr/>
        </p:nvSpPr>
        <p:spPr>
          <a:xfrm>
            <a:off x="1763232" y="1613084"/>
            <a:ext cx="8665535" cy="73907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Offline Channels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479261-407A-49B8-967C-ECFFBBF00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"/>
          <a:stretch/>
        </p:blipFill>
        <p:spPr>
          <a:xfrm>
            <a:off x="3997486" y="1038944"/>
            <a:ext cx="3400111" cy="36221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94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Lead Generation and Nurture Journey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D7031D-541A-42C1-8F58-AC06E1BC0E12}"/>
              </a:ext>
            </a:extLst>
          </p:cNvPr>
          <p:cNvCxnSpPr>
            <a:cxnSpLocks/>
          </p:cNvCxnSpPr>
          <p:nvPr/>
        </p:nvCxnSpPr>
        <p:spPr>
          <a:xfrm flipV="1">
            <a:off x="2977979" y="2607276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BB6A7C-001B-4CF7-8E13-DDCC083EFAFE}"/>
              </a:ext>
            </a:extLst>
          </p:cNvPr>
          <p:cNvCxnSpPr>
            <a:cxnSpLocks/>
          </p:cNvCxnSpPr>
          <p:nvPr/>
        </p:nvCxnSpPr>
        <p:spPr>
          <a:xfrm flipH="1">
            <a:off x="3124200" y="3937145"/>
            <a:ext cx="5554378" cy="84455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826165-64D0-468A-84D0-B23E58D52D10}"/>
              </a:ext>
            </a:extLst>
          </p:cNvPr>
          <p:cNvCxnSpPr>
            <a:cxnSpLocks/>
          </p:cNvCxnSpPr>
          <p:nvPr/>
        </p:nvCxnSpPr>
        <p:spPr>
          <a:xfrm flipV="1">
            <a:off x="7591184" y="2598816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33DA2E-9E75-4299-9352-8999F5070731}"/>
              </a:ext>
            </a:extLst>
          </p:cNvPr>
          <p:cNvCxnSpPr>
            <a:cxnSpLocks/>
          </p:cNvCxnSpPr>
          <p:nvPr/>
        </p:nvCxnSpPr>
        <p:spPr>
          <a:xfrm flipV="1">
            <a:off x="5046464" y="5652167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E06052-07AF-4A80-BBB5-0F64EEF9B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" t="6542" b="2917"/>
          <a:stretch/>
        </p:blipFill>
        <p:spPr>
          <a:xfrm>
            <a:off x="234450" y="996087"/>
            <a:ext cx="2889750" cy="3082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2B70B-7F2B-4B03-B9C6-57C2EF504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1076566"/>
            <a:ext cx="3131814" cy="3002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39B6DE-FCC5-43ED-999D-5FA53EC35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598" y="4467328"/>
            <a:ext cx="4692802" cy="2172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95F2D-2637-4F17-B9A1-30C58378D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4" r="1755" b="3770"/>
          <a:stretch/>
        </p:blipFill>
        <p:spPr>
          <a:xfrm>
            <a:off x="377120" y="4246381"/>
            <a:ext cx="2747080" cy="23974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67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43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Lead Generation and Nurture Journey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33DA2E-9E75-4299-9352-8999F5070731}"/>
              </a:ext>
            </a:extLst>
          </p:cNvPr>
          <p:cNvCxnSpPr>
            <a:cxnSpLocks/>
          </p:cNvCxnSpPr>
          <p:nvPr/>
        </p:nvCxnSpPr>
        <p:spPr>
          <a:xfrm flipV="1">
            <a:off x="5630664" y="5495384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E06052-07AF-4A80-BBB5-0F64EEF9B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" t="6542" b="2917"/>
          <a:stretch/>
        </p:blipFill>
        <p:spPr>
          <a:xfrm>
            <a:off x="117858" y="978950"/>
            <a:ext cx="2832301" cy="30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F8447A-833F-4BE0-9C81-FD1A98580D23}"/>
              </a:ext>
            </a:extLst>
          </p:cNvPr>
          <p:cNvGrpSpPr/>
          <p:nvPr/>
        </p:nvGrpSpPr>
        <p:grpSpPr>
          <a:xfrm>
            <a:off x="6782949" y="1690009"/>
            <a:ext cx="1814951" cy="1598623"/>
            <a:chOff x="6782949" y="1604271"/>
            <a:chExt cx="2054579" cy="16843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8AC375-70A6-40FA-A979-E6A02E832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867"/>
            <a:stretch/>
          </p:blipFill>
          <p:spPr>
            <a:xfrm>
              <a:off x="6782949" y="1963069"/>
              <a:ext cx="2054579" cy="13255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D8EB67-8EA5-4616-B940-74081940B5BC}"/>
                </a:ext>
              </a:extLst>
            </p:cNvPr>
            <p:cNvSpPr txBox="1"/>
            <p:nvPr/>
          </p:nvSpPr>
          <p:spPr>
            <a:xfrm>
              <a:off x="6823639" y="1604271"/>
              <a:ext cx="1973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Telemarketing Call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5F22DC-0FB2-40D3-BD69-C04A80503DA9}"/>
              </a:ext>
            </a:extLst>
          </p:cNvPr>
          <p:cNvCxnSpPr>
            <a:cxnSpLocks/>
          </p:cNvCxnSpPr>
          <p:nvPr/>
        </p:nvCxnSpPr>
        <p:spPr>
          <a:xfrm flipV="1">
            <a:off x="8658277" y="2659587"/>
            <a:ext cx="399282" cy="461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8AFC0F1-BCB2-4394-97CB-C1E7CBABD6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5"/>
          <a:stretch/>
        </p:blipFill>
        <p:spPr>
          <a:xfrm>
            <a:off x="3359282" y="1079500"/>
            <a:ext cx="3314145" cy="3530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300D85-BE60-40D6-974F-E02149E59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559" y="1167801"/>
            <a:ext cx="3181681" cy="305016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387F4E-17FE-4D91-A928-3AC96E66233A}"/>
              </a:ext>
            </a:extLst>
          </p:cNvPr>
          <p:cNvCxnSpPr>
            <a:cxnSpLocks/>
          </p:cNvCxnSpPr>
          <p:nvPr/>
        </p:nvCxnSpPr>
        <p:spPr>
          <a:xfrm flipV="1">
            <a:off x="2988958" y="2612344"/>
            <a:ext cx="399282" cy="461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686AF7-AA18-42FB-94FF-765788CB7D6E}"/>
              </a:ext>
            </a:extLst>
          </p:cNvPr>
          <p:cNvCxnSpPr>
            <a:cxnSpLocks/>
          </p:cNvCxnSpPr>
          <p:nvPr/>
        </p:nvCxnSpPr>
        <p:spPr>
          <a:xfrm flipV="1">
            <a:off x="6223194" y="2559948"/>
            <a:ext cx="399282" cy="461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27E9A6-B3AA-4015-9CCF-50ECD43F3F78}"/>
              </a:ext>
            </a:extLst>
          </p:cNvPr>
          <p:cNvCxnSpPr>
            <a:cxnSpLocks/>
          </p:cNvCxnSpPr>
          <p:nvPr/>
        </p:nvCxnSpPr>
        <p:spPr>
          <a:xfrm flipH="1">
            <a:off x="3423685" y="3904432"/>
            <a:ext cx="5856117" cy="91211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D62852F-0823-4864-9650-8A82BBEC4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524" y="4472031"/>
            <a:ext cx="4824975" cy="22338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9B81F1-0EEF-4B56-A56B-F2CE063450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64" r="1755" b="3770"/>
          <a:stretch/>
        </p:blipFill>
        <p:spPr>
          <a:xfrm>
            <a:off x="464168" y="4262487"/>
            <a:ext cx="2799731" cy="24433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63899" y="6340741"/>
            <a:ext cx="2743200" cy="365125"/>
          </a:xfrm>
        </p:spPr>
        <p:txBody>
          <a:bodyPr/>
          <a:lstStyle/>
          <a:p>
            <a:fld id="{EC862CCD-3827-43F1-8886-5708C531BCE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576B1AE-0E4B-412F-A6AF-DAECD7CB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4" y="4924871"/>
            <a:ext cx="4391614" cy="17066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Active Donor Journey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D7031D-541A-42C1-8F58-AC06E1BC0E12}"/>
              </a:ext>
            </a:extLst>
          </p:cNvPr>
          <p:cNvCxnSpPr>
            <a:cxnSpLocks/>
          </p:cNvCxnSpPr>
          <p:nvPr/>
        </p:nvCxnSpPr>
        <p:spPr>
          <a:xfrm flipV="1">
            <a:off x="2977979" y="2607276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826165-64D0-468A-84D0-B23E58D52D10}"/>
              </a:ext>
            </a:extLst>
          </p:cNvPr>
          <p:cNvCxnSpPr>
            <a:cxnSpLocks/>
          </p:cNvCxnSpPr>
          <p:nvPr/>
        </p:nvCxnSpPr>
        <p:spPr>
          <a:xfrm flipV="1">
            <a:off x="7544862" y="2623970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33DA2E-9E75-4299-9352-8999F5070731}"/>
              </a:ext>
            </a:extLst>
          </p:cNvPr>
          <p:cNvCxnSpPr>
            <a:cxnSpLocks/>
          </p:cNvCxnSpPr>
          <p:nvPr/>
        </p:nvCxnSpPr>
        <p:spPr>
          <a:xfrm flipV="1">
            <a:off x="5353721" y="5499455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16C1B89-FAA5-4860-9337-2D9369F5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15" y="750608"/>
            <a:ext cx="2357586" cy="4072893"/>
          </a:xfrm>
          <a:prstGeom prst="rect">
            <a:avLst/>
          </a:prstGeom>
        </p:spPr>
      </p:pic>
      <p:pic>
        <p:nvPicPr>
          <p:cNvPr id="1026" name="Picture 2" descr="https://dl.boxcloud.com/api/2.0/internal_files/361624507276/versions/382247204476/representations/png_paged_2048x2048/content/1.png?access_token=1!zn3WF1m8MMHRWYhFNcljvAJ3ZQC7zXcuHNdhFaCzb1BI3lEU9vIf8twvulGe9iIX6SPTAXcdl2njf4BVYUgsc7sCzu-VXdH4Ee2Tvhfq3aXcSB1CWUH_S20gzksoJB3SSN9UumjpcfR3pkP8mHCUPjUAr-jdsHX_Nv8IA91q9zn7hnEQuRhb_Se0BWZGv3aDzuIRRHUMqd7qIQw2KAj6mW0GlgrKu9a7R2b7wv6-g9xaZw4vl9qYexu90YjEeVRV7Tkmx9ZxfrRjRFYsS6rgd-dnxRXATus33P1DypljvB-0tGSso4E6CRbEGjzdW-URIb5nFcA99FgKwuiDxgomoviPKWF294ABYE9uBqIExu8IxJ7pCmTSm3Y_TI3LoKnSySnToKZ9M3lmDeA-KEtFb0fQoLiDGASvBuyonlPiK3oX077lqBk1gN5eh6Vu08mYLXPNeGKY2IqeiimtQolILQesOMJ-aUAoo6PZLvXqq9GkX_fjecji_8Wh1UYVqy4xxHCgJzB1eQDqRun-xd0Yqr4IOt-Tk4dqgit26-WExyyolwYZWBSdqUX7GyHpZewZhQ..&amp;box_client_name=box-content-preview&amp;box_client_version=2.13.0">
            <a:extLst>
              <a:ext uri="{FF2B5EF4-FFF2-40B4-BE49-F238E27FC236}">
                <a16:creationId xmlns:a16="http://schemas.microsoft.com/office/drawing/2014/main" id="{963123A0-209B-4994-8096-BD5A93164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1622" r="8179" b="7892"/>
          <a:stretch/>
        </p:blipFill>
        <p:spPr bwMode="auto">
          <a:xfrm>
            <a:off x="9357832" y="433535"/>
            <a:ext cx="2360263" cy="360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A52D98-44F8-42C7-A5B2-AABAFAC30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773" y="956664"/>
            <a:ext cx="3053358" cy="3372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734A49-30D2-4E94-B857-D77CFE287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291" y="4328959"/>
            <a:ext cx="5123081" cy="23718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63</a:t>
            </a:fld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BB6A7C-001B-4CF7-8E13-DDCC083EFAFE}"/>
              </a:ext>
            </a:extLst>
          </p:cNvPr>
          <p:cNvCxnSpPr>
            <a:cxnSpLocks/>
          </p:cNvCxnSpPr>
          <p:nvPr/>
        </p:nvCxnSpPr>
        <p:spPr>
          <a:xfrm flipH="1">
            <a:off x="4635500" y="3536441"/>
            <a:ext cx="4722332" cy="128706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514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68" y="6128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Active Donor Journey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D7031D-541A-42C1-8F58-AC06E1BC0E12}"/>
              </a:ext>
            </a:extLst>
          </p:cNvPr>
          <p:cNvCxnSpPr>
            <a:cxnSpLocks/>
          </p:cNvCxnSpPr>
          <p:nvPr/>
        </p:nvCxnSpPr>
        <p:spPr>
          <a:xfrm flipV="1">
            <a:off x="2458841" y="2621569"/>
            <a:ext cx="520133" cy="846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16C1B89-FAA5-4860-9337-2D9369F59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570827"/>
            <a:ext cx="2324100" cy="4015043"/>
          </a:xfrm>
          <a:prstGeom prst="rect">
            <a:avLst/>
          </a:prstGeom>
        </p:spPr>
      </p:pic>
      <p:pic>
        <p:nvPicPr>
          <p:cNvPr id="1026" name="Picture 2" descr="https://dl.boxcloud.com/api/2.0/internal_files/361624507276/versions/382247204476/representations/png_paged_2048x2048/content/1.png?access_token=1!zn3WF1m8MMHRWYhFNcljvAJ3ZQC7zXcuHNdhFaCzb1BI3lEU9vIf8twvulGe9iIX6SPTAXcdl2njf4BVYUgsc7sCzu-VXdH4Ee2Tvhfq3aXcSB1CWUH_S20gzksoJB3SSN9UumjpcfR3pkP8mHCUPjUAr-jdsHX_Nv8IA91q9zn7hnEQuRhb_Se0BWZGv3aDzuIRRHUMqd7qIQw2KAj6mW0GlgrKu9a7R2b7wv6-g9xaZw4vl9qYexu90YjEeVRV7Tkmx9ZxfrRjRFYsS6rgd-dnxRXATus33P1DypljvB-0tGSso4E6CRbEGjzdW-URIb5nFcA99FgKwuiDxgomoviPKWF294ABYE9uBqIExu8IxJ7pCmTSm3Y_TI3LoKnSySnToKZ9M3lmDeA-KEtFb0fQoLiDGASvBuyonlPiK3oX077lqBk1gN5eh6Vu08mYLXPNeGKY2IqeiimtQolILQesOMJ-aUAoo6PZLvXqq9GkX_fjecji_8Wh1UYVqy4xxHCgJzB1eQDqRun-xd0Yqr4IOt-Tk4dqgit26-WExyyolwYZWBSdqUX7GyHpZewZhQ..&amp;box_client_name=box-content-preview&amp;box_client_version=2.13.0">
            <a:extLst>
              <a:ext uri="{FF2B5EF4-FFF2-40B4-BE49-F238E27FC236}">
                <a16:creationId xmlns:a16="http://schemas.microsoft.com/office/drawing/2014/main" id="{963123A0-209B-4994-8096-BD5A93164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1622" r="8179" b="7892"/>
          <a:stretch/>
        </p:blipFill>
        <p:spPr bwMode="auto">
          <a:xfrm>
            <a:off x="9678470" y="536873"/>
            <a:ext cx="2323030" cy="35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BB6A7C-001B-4CF7-8E13-DDCC083EFAFE}"/>
              </a:ext>
            </a:extLst>
          </p:cNvPr>
          <p:cNvCxnSpPr>
            <a:cxnSpLocks/>
          </p:cNvCxnSpPr>
          <p:nvPr/>
        </p:nvCxnSpPr>
        <p:spPr>
          <a:xfrm flipH="1">
            <a:off x="3192040" y="3536441"/>
            <a:ext cx="6165790" cy="125372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9A52D98-44F8-42C7-A5B2-AABAFAC30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591" y="1144268"/>
            <a:ext cx="2850576" cy="314833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60E9A7-04AC-47E2-B64C-188244EAFBF3}"/>
              </a:ext>
            </a:extLst>
          </p:cNvPr>
          <p:cNvCxnSpPr>
            <a:cxnSpLocks/>
          </p:cNvCxnSpPr>
          <p:nvPr/>
        </p:nvCxnSpPr>
        <p:spPr>
          <a:xfrm flipV="1">
            <a:off x="5853555" y="2590353"/>
            <a:ext cx="520133" cy="846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655D57F-43DF-428F-A6AF-324250E2A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018" y="1712970"/>
            <a:ext cx="2476541" cy="16510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2996EC-2A9A-4A53-967E-8160198ED54D}"/>
              </a:ext>
            </a:extLst>
          </p:cNvPr>
          <p:cNvCxnSpPr>
            <a:cxnSpLocks/>
          </p:cNvCxnSpPr>
          <p:nvPr/>
        </p:nvCxnSpPr>
        <p:spPr>
          <a:xfrm flipV="1">
            <a:off x="9024948" y="2517010"/>
            <a:ext cx="520133" cy="846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89D514B-E4B5-41B1-94FC-CD111FFD7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" y="5068245"/>
            <a:ext cx="4162123" cy="161750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4A68B2-503E-4934-9A64-8EA26011CD05}"/>
              </a:ext>
            </a:extLst>
          </p:cNvPr>
          <p:cNvCxnSpPr>
            <a:cxnSpLocks/>
          </p:cNvCxnSpPr>
          <p:nvPr/>
        </p:nvCxnSpPr>
        <p:spPr>
          <a:xfrm flipV="1">
            <a:off x="4929176" y="5623371"/>
            <a:ext cx="1087394" cy="125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42F3820-AC68-4906-B51A-BE51C9C9C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330" y="4431874"/>
            <a:ext cx="4868269" cy="22538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6C7D-1175-4E60-A8B0-B9FC1EFD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We Measure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E61AE-5065-4CC9-A012-AE8DD5BE9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Importance of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1827A-5AB3-4176-84F4-1C390923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96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4CF168-24CF-46C1-8E68-B16BC4B1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6" y="4397270"/>
            <a:ext cx="5449540" cy="2117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471F00-6748-4F42-A9F5-82C49FEB5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90" y="1706476"/>
            <a:ext cx="2647932" cy="22066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ACFCEB-6125-45C3-8F0D-2E9549E7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397" y="1567990"/>
            <a:ext cx="2814116" cy="23450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6A4031-2595-4A54-AAD8-0FF16E732243}"/>
              </a:ext>
            </a:extLst>
          </p:cNvPr>
          <p:cNvGrpSpPr>
            <a:grpSpLocks noChangeAspect="1"/>
          </p:cNvGrpSpPr>
          <p:nvPr/>
        </p:nvGrpSpPr>
        <p:grpSpPr>
          <a:xfrm>
            <a:off x="3492996" y="1548105"/>
            <a:ext cx="5239824" cy="2490496"/>
            <a:chOff x="671383" y="2082283"/>
            <a:chExt cx="12192000" cy="57948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B1E4CD-0F00-4055-9E02-2745C8D50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4411"/>
            <a:stretch/>
          </p:blipFill>
          <p:spPr>
            <a:xfrm>
              <a:off x="671383" y="2082283"/>
              <a:ext cx="12192000" cy="3420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00D0A5-3DF0-47F1-B2A9-3A5850496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0912"/>
            <a:stretch/>
          </p:blipFill>
          <p:spPr>
            <a:xfrm>
              <a:off x="671383" y="2425889"/>
              <a:ext cx="12192000" cy="54512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9B570CB-2B75-4C25-B98F-ECC7D102D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650" y="4159725"/>
            <a:ext cx="5087492" cy="2355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385FA8-EEA4-4B14-9B5E-72C5BA0BD903}"/>
              </a:ext>
            </a:extLst>
          </p:cNvPr>
          <p:cNvSpPr/>
          <p:nvPr/>
        </p:nvSpPr>
        <p:spPr>
          <a:xfrm>
            <a:off x="74490" y="1477114"/>
            <a:ext cx="3026833" cy="270217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08" y="1515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First Touch Attribution</a:t>
            </a:r>
          </a:p>
        </p:txBody>
      </p:sp>
    </p:spTree>
    <p:extLst>
      <p:ext uri="{BB962C8B-B14F-4D97-AF65-F5344CB8AC3E}">
        <p14:creationId xmlns:p14="http://schemas.microsoft.com/office/powerpoint/2010/main" val="556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3659DC-7707-4E9E-8FED-D06179BA0159}"/>
              </a:ext>
            </a:extLst>
          </p:cNvPr>
          <p:cNvSpPr/>
          <p:nvPr/>
        </p:nvSpPr>
        <p:spPr>
          <a:xfrm>
            <a:off x="4053663" y="1824565"/>
            <a:ext cx="4084675" cy="90593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Campaign 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644AF4-EE4B-4EFB-A276-381EAAB70ED1}"/>
              </a:ext>
            </a:extLst>
          </p:cNvPr>
          <p:cNvCxnSpPr>
            <a:cxnSpLocks/>
          </p:cNvCxnSpPr>
          <p:nvPr/>
        </p:nvCxnSpPr>
        <p:spPr>
          <a:xfrm flipH="1">
            <a:off x="3951258" y="2909621"/>
            <a:ext cx="875181" cy="5857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CCD324-2B9E-4E92-9069-CB09C59BBEFC}"/>
              </a:ext>
            </a:extLst>
          </p:cNvPr>
          <p:cNvSpPr/>
          <p:nvPr/>
        </p:nvSpPr>
        <p:spPr>
          <a:xfrm>
            <a:off x="1704408" y="3674534"/>
            <a:ext cx="4084675" cy="1325563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First Touch Attribution: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06C456-6E3D-4A8B-9F9C-3F2C9C00695E}"/>
              </a:ext>
            </a:extLst>
          </p:cNvPr>
          <p:cNvSpPr/>
          <p:nvPr/>
        </p:nvSpPr>
        <p:spPr>
          <a:xfrm>
            <a:off x="6402920" y="3644900"/>
            <a:ext cx="4084675" cy="1325563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Last Touch Attribution: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BEDB52-E943-4712-AE61-23EA246472BB}"/>
              </a:ext>
            </a:extLst>
          </p:cNvPr>
          <p:cNvCxnSpPr>
            <a:cxnSpLocks/>
          </p:cNvCxnSpPr>
          <p:nvPr/>
        </p:nvCxnSpPr>
        <p:spPr>
          <a:xfrm>
            <a:off x="7263155" y="2907370"/>
            <a:ext cx="875181" cy="5857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 txBox="1">
            <a:spLocks/>
          </p:cNvSpPr>
          <p:nvPr/>
        </p:nvSpPr>
        <p:spPr>
          <a:xfrm>
            <a:off x="855108" y="151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First Touch Attribution</a:t>
            </a:r>
          </a:p>
        </p:txBody>
      </p:sp>
    </p:spTree>
    <p:extLst>
      <p:ext uri="{BB962C8B-B14F-4D97-AF65-F5344CB8AC3E}">
        <p14:creationId xmlns:p14="http://schemas.microsoft.com/office/powerpoint/2010/main" val="42547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52D98-44F8-42C7-A5B2-AABAFAC30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96" y="1543680"/>
            <a:ext cx="2455045" cy="2711486"/>
          </a:xfrm>
          <a:prstGeom prst="rect">
            <a:avLst/>
          </a:prstGeom>
        </p:spPr>
      </p:pic>
      <p:pic>
        <p:nvPicPr>
          <p:cNvPr id="1026" name="Picture 2" descr="https://dl.boxcloud.com/api/2.0/internal_files/361624507276/versions/382247204476/representations/png_paged_2048x2048/content/1.png?access_token=1!zn3WF1m8MMHRWYhFNcljvAJ3ZQC7zXcuHNdhFaCzb1BI3lEU9vIf8twvulGe9iIX6SPTAXcdl2njf4BVYUgsc7sCzu-VXdH4Ee2Tvhfq3aXcSB1CWUH_S20gzksoJB3SSN9UumjpcfR3pkP8mHCUPjUAr-jdsHX_Nv8IA91q9zn7hnEQuRhb_Se0BWZGv3aDzuIRRHUMqd7qIQw2KAj6mW0GlgrKu9a7R2b7wv6-g9xaZw4vl9qYexu90YjEeVRV7Tkmx9ZxfrRjRFYsS6rgd-dnxRXATus33P1DypljvB-0tGSso4E6CRbEGjzdW-URIb5nFcA99FgKwuiDxgomoviPKWF294ABYE9uBqIExu8IxJ7pCmTSm3Y_TI3LoKnSySnToKZ9M3lmDeA-KEtFb0fQoLiDGASvBuyonlPiK3oX077lqBk1gN5eh6Vu08mYLXPNeGKY2IqeiimtQolILQesOMJ-aUAoo6PZLvXqq9GkX_fjecji_8Wh1UYVqy4xxHCgJzB1eQDqRun-xd0Yqr4IOt-Tk4dqgit26-WExyyolwYZWBSdqUX7GyHpZewZhQ..&amp;box_client_name=box-content-preview&amp;box_client_version=2.13.0">
            <a:extLst>
              <a:ext uri="{FF2B5EF4-FFF2-40B4-BE49-F238E27FC236}">
                <a16:creationId xmlns:a16="http://schemas.microsoft.com/office/drawing/2014/main" id="{963123A0-209B-4994-8096-BD5A93164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1622" r="8179" b="7892"/>
          <a:stretch/>
        </p:blipFill>
        <p:spPr bwMode="auto">
          <a:xfrm>
            <a:off x="9132360" y="1257465"/>
            <a:ext cx="2217265" cy="338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76B1AE-0E4B-412F-A6AF-DAECD7CB6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821" y="5044526"/>
            <a:ext cx="4024664" cy="1564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C1B89-FAA5-4860-9337-2D9369F59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55" y="1257464"/>
            <a:ext cx="2192133" cy="3787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734A49-30D2-4E94-B857-D77CFE287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619" y="4734820"/>
            <a:ext cx="4432831" cy="205228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838B157-5774-448C-AEAA-EB76B0A11D17}"/>
              </a:ext>
            </a:extLst>
          </p:cNvPr>
          <p:cNvSpPr/>
          <p:nvPr/>
        </p:nvSpPr>
        <p:spPr>
          <a:xfrm>
            <a:off x="1591484" y="5044526"/>
            <a:ext cx="4343339" cy="174257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 txBox="1">
            <a:spLocks/>
          </p:cNvSpPr>
          <p:nvPr/>
        </p:nvSpPr>
        <p:spPr>
          <a:xfrm>
            <a:off x="855108" y="151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Last Touch Attribution</a:t>
            </a:r>
          </a:p>
        </p:txBody>
      </p:sp>
    </p:spTree>
    <p:extLst>
      <p:ext uri="{BB962C8B-B14F-4D97-AF65-F5344CB8AC3E}">
        <p14:creationId xmlns:p14="http://schemas.microsoft.com/office/powerpoint/2010/main" val="21374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479261-407A-49B8-967C-ECFFBBF00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"/>
          <a:stretch/>
        </p:blipFill>
        <p:spPr>
          <a:xfrm>
            <a:off x="4489621" y="1389948"/>
            <a:ext cx="3273081" cy="3486853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95F2D-2637-4F17-B9A1-30C58378D9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4" r="1755" b="3770"/>
          <a:stretch/>
        </p:blipFill>
        <p:spPr>
          <a:xfrm>
            <a:off x="1607703" y="4241298"/>
            <a:ext cx="2881917" cy="2515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E06052-07AF-4A80-BBB5-0F64EEF9B5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7" t="6542" b="2917"/>
          <a:stretch/>
        </p:blipFill>
        <p:spPr>
          <a:xfrm>
            <a:off x="532472" y="1391970"/>
            <a:ext cx="2516189" cy="268431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2B70B-7F2B-4B03-B9C6-57C2EF504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877" y="1072609"/>
            <a:ext cx="3217356" cy="3084365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39B6DE-FCC5-43ED-999D-5FA53EC35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219" y="4527236"/>
            <a:ext cx="4604288" cy="213166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BA914-38CF-4C53-97DB-265AF8961907}"/>
              </a:ext>
            </a:extLst>
          </p:cNvPr>
          <p:cNvSpPr txBox="1"/>
          <p:nvPr/>
        </p:nvSpPr>
        <p:spPr>
          <a:xfrm>
            <a:off x="1299025" y="2440460"/>
            <a:ext cx="983080" cy="495520"/>
          </a:xfrm>
          <a:prstGeom prst="rect">
            <a:avLst/>
          </a:prstGeom>
          <a:solidFill>
            <a:schemeClr val="accent6"/>
          </a:solidFill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42A974-14CA-4193-8699-AF52DB7F4F65}"/>
              </a:ext>
            </a:extLst>
          </p:cNvPr>
          <p:cNvSpPr txBox="1"/>
          <p:nvPr/>
        </p:nvSpPr>
        <p:spPr>
          <a:xfrm>
            <a:off x="5634619" y="2439176"/>
            <a:ext cx="983080" cy="495520"/>
          </a:xfrm>
          <a:prstGeom prst="rect">
            <a:avLst/>
          </a:prstGeom>
          <a:solidFill>
            <a:schemeClr val="accent6"/>
          </a:solidFill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47296C-8201-450C-9E98-B8423DBC977E}"/>
              </a:ext>
            </a:extLst>
          </p:cNvPr>
          <p:cNvSpPr txBox="1"/>
          <p:nvPr/>
        </p:nvSpPr>
        <p:spPr>
          <a:xfrm>
            <a:off x="10042728" y="2440460"/>
            <a:ext cx="983080" cy="495520"/>
          </a:xfrm>
          <a:prstGeom prst="rect">
            <a:avLst/>
          </a:prstGeom>
          <a:solidFill>
            <a:schemeClr val="accent6"/>
          </a:solidFill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921AC-870B-4769-BC7F-009F53098B00}"/>
              </a:ext>
            </a:extLst>
          </p:cNvPr>
          <p:cNvSpPr txBox="1"/>
          <p:nvPr/>
        </p:nvSpPr>
        <p:spPr>
          <a:xfrm>
            <a:off x="3048661" y="4527236"/>
            <a:ext cx="983080" cy="495520"/>
          </a:xfrm>
          <a:prstGeom prst="rect">
            <a:avLst/>
          </a:prstGeom>
          <a:solidFill>
            <a:schemeClr val="accent6"/>
          </a:solidFill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0F7C06E-35FA-42E9-B130-A30AF8CEE4E6}"/>
              </a:ext>
            </a:extLst>
          </p:cNvPr>
          <p:cNvSpPr txBox="1">
            <a:spLocks/>
          </p:cNvSpPr>
          <p:nvPr/>
        </p:nvSpPr>
        <p:spPr>
          <a:xfrm>
            <a:off x="855108" y="151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Multi-Touch Attribution</a:t>
            </a:r>
          </a:p>
        </p:txBody>
      </p:sp>
    </p:spTree>
    <p:extLst>
      <p:ext uri="{BB962C8B-B14F-4D97-AF65-F5344CB8AC3E}">
        <p14:creationId xmlns:p14="http://schemas.microsoft.com/office/powerpoint/2010/main" val="37693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Digital Media Spending Survey</a:t>
            </a:r>
            <a:endParaRPr lang="en-US" dirty="0"/>
          </a:p>
        </p:txBody>
      </p:sp>
      <p:pic>
        <p:nvPicPr>
          <p:cNvPr id="3074" name="Picture 2" descr="L:\Wiland Logos, Templates &amp; Brand Standards\Wiland Logos\WilandLogo-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247209"/>
            <a:ext cx="2387599" cy="8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6906" y="1473199"/>
            <a:ext cx="10807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Born from a discussion at Bridge Conference in Aug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Much has been written and researched on online giving habits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Not much has been written about digital media spend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Commissioned the Nonprofit Digital Media Spending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330095"/>
            <a:ext cx="3795776" cy="605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20" y="3950258"/>
            <a:ext cx="2118360" cy="14706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658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221F0-9D11-44A6-A5DE-A6FC011F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000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What can you start doing TOMORROW?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A21DCA-D0E1-4122-92A4-E432AFF4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8" y="1430694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Display Ads for Cold Prospecting</a:t>
            </a:r>
          </a:p>
          <a:p>
            <a:pPr lvl="1"/>
            <a:r>
              <a:rPr lang="en-US" dirty="0"/>
              <a:t>Facebook doesn’t have to be your only option</a:t>
            </a:r>
          </a:p>
          <a:p>
            <a:pPr lvl="1"/>
            <a:endParaRPr lang="en-US" dirty="0"/>
          </a:p>
          <a:p>
            <a:r>
              <a:rPr lang="en-US" sz="2400" dirty="0"/>
              <a:t>Tailor Creative to your Audience</a:t>
            </a:r>
          </a:p>
          <a:p>
            <a:pPr lvl="1"/>
            <a:r>
              <a:rPr lang="en-US" dirty="0"/>
              <a:t>Find the balance between “One Size Fits All” and Personalization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Work with your Offline Team</a:t>
            </a:r>
          </a:p>
          <a:p>
            <a:pPr lvl="1"/>
            <a:r>
              <a:rPr lang="en-US" dirty="0"/>
              <a:t>Direct Mail + Display or RSLA</a:t>
            </a:r>
          </a:p>
          <a:p>
            <a:pPr lvl="1"/>
            <a:endParaRPr lang="en-US" dirty="0"/>
          </a:p>
          <a:p>
            <a:r>
              <a:rPr lang="en-US" sz="2400" dirty="0"/>
              <a:t>Measure Attribution to Manage Your Digital Media Investments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6" y="4734127"/>
            <a:ext cx="2065238" cy="5941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6" y="4740238"/>
            <a:ext cx="2989054" cy="5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55" y="4649350"/>
            <a:ext cx="1560931" cy="67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053" y="5328268"/>
            <a:ext cx="3355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Paul Clolery</a:t>
            </a:r>
          </a:p>
          <a:p>
            <a:r>
              <a:rPr lang="en-US" sz="2000" dirty="0"/>
              <a:t>Vice President, Editor in Chief</a:t>
            </a:r>
          </a:p>
          <a:p>
            <a:r>
              <a:rPr lang="en-US" sz="2000" dirty="0">
                <a:hlinkClick r:id="rId6"/>
              </a:rPr>
              <a:t>ednchief@nptimes.com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62136" y="5340547"/>
            <a:ext cx="3482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Jessica </a:t>
            </a:r>
            <a:r>
              <a:rPr lang="en-US" sz="2000" dirty="0" err="1"/>
              <a:t>Kirsche</a:t>
            </a:r>
            <a:r>
              <a:rPr lang="en-US" sz="2000" dirty="0"/>
              <a:t> Morrow</a:t>
            </a:r>
          </a:p>
          <a:p>
            <a:r>
              <a:rPr lang="en-US" sz="2000" dirty="0"/>
              <a:t>Digital Marketing Manager</a:t>
            </a:r>
          </a:p>
          <a:p>
            <a:r>
              <a:rPr lang="en-US" sz="2000" dirty="0">
                <a:hlinkClick r:id="rId7"/>
              </a:rPr>
              <a:t>jessica.kirsche@tnc.org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78955" y="5328268"/>
            <a:ext cx="37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Roger Hiyama</a:t>
            </a:r>
          </a:p>
          <a:p>
            <a:r>
              <a:rPr lang="en-US" sz="2000" dirty="0"/>
              <a:t>SVP, Client Services</a:t>
            </a:r>
          </a:p>
          <a:p>
            <a:r>
              <a:rPr lang="en-US" sz="2000" dirty="0">
                <a:hlinkClick r:id="rId8"/>
              </a:rPr>
              <a:t>rhiyama@wiland.com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962308-6D49-41B2-B69F-F5113E9D174E}"/>
              </a:ext>
            </a:extLst>
          </p:cNvPr>
          <p:cNvSpPr/>
          <p:nvPr/>
        </p:nvSpPr>
        <p:spPr>
          <a:xfrm>
            <a:off x="799457" y="426399"/>
            <a:ext cx="10790597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004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Arial" panose="020B0604020202020204" pitchFamily="34" charset="0"/>
              </a:rPr>
              <a:t>Thank You to our Webinar Sponsor</a:t>
            </a:r>
            <a:endParaRPr lang="en-US" sz="500" b="1" dirty="0">
              <a:ln w="1905"/>
              <a:solidFill>
                <a:srgbClr val="0042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71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36" y="1072407"/>
            <a:ext cx="3041426" cy="1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962308-6D49-41B2-B69F-F5113E9D174E}"/>
              </a:ext>
            </a:extLst>
          </p:cNvPr>
          <p:cNvSpPr/>
          <p:nvPr/>
        </p:nvSpPr>
        <p:spPr>
          <a:xfrm>
            <a:off x="476370" y="3877555"/>
            <a:ext cx="1079059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004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Arial" panose="020B0604020202020204" pitchFamily="34" charset="0"/>
              </a:rPr>
              <a:t>Thank You to our Speakers</a:t>
            </a:r>
            <a:endParaRPr lang="en-US" sz="300" b="1" dirty="0">
              <a:ln w="1905"/>
              <a:solidFill>
                <a:srgbClr val="0042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371" y="2345552"/>
            <a:ext cx="112296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thank our sponsor, Oracle NetSuite, a financial management system for nonprofits of all sizes. Built specifically for nonprofits, their system helps improve efficiency, create dollars-to-outcomes visibility, and boost mission impact. You can learn more about their Social Impact program which offers donations and pro bono services to nonprofits at </a:t>
            </a:r>
            <a:r>
              <a:rPr lang="en-US" sz="2000" dirty="0">
                <a:hlinkClick r:id="rId10"/>
              </a:rPr>
              <a:t>www.netsuite.com/socialimpact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8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1E45-ED96-4621-BB96-D6C829C4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8" y="158297"/>
            <a:ext cx="10515600" cy="1325563"/>
          </a:xfrm>
        </p:spPr>
        <p:txBody>
          <a:bodyPr/>
          <a:lstStyle/>
          <a:p>
            <a:r>
              <a:rPr lang="en-US" dirty="0"/>
              <a:t>About the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9808D-8C6D-4833-A917-176477A7A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971" y="1193800"/>
            <a:ext cx="10842172" cy="5130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study of digital media utilization by nonprofit organizations was conducted during June 2019 by Campbell Rinker on behalf of Wiland in cooperation with The </a:t>
            </a:r>
            <a:r>
              <a:rPr lang="en-US" dirty="0" err="1"/>
              <a:t>NonProfit</a:t>
            </a:r>
            <a:r>
              <a:rPr lang="en-US" dirty="0"/>
              <a:t> Times.  </a:t>
            </a:r>
          </a:p>
          <a:p>
            <a:r>
              <a:rPr lang="en-US" dirty="0"/>
              <a:t>Two separate groups of 5,000 of The </a:t>
            </a:r>
            <a:r>
              <a:rPr lang="en-US" dirty="0" err="1"/>
              <a:t>NonProfit</a:t>
            </a:r>
            <a:r>
              <a:rPr lang="en-US" dirty="0"/>
              <a:t> Times subscribers known to work at a nonprofit organization were selected at random and invited to participate online with email invitations. 225 subscribers answered, for a 2.25% response rate. </a:t>
            </a:r>
          </a:p>
          <a:p>
            <a:r>
              <a:rPr lang="en-US" dirty="0"/>
              <a:t>Results were audited during fielding to ensure that participation was representative of the nonprofit sector as a whole, on the basis of organization revenue and sector representation.</a:t>
            </a:r>
          </a:p>
          <a:p>
            <a:r>
              <a:rPr lang="en-US" dirty="0"/>
              <a:t>This level of response delivers a ±6.5% margin of error at the 95% confidence level.</a:t>
            </a:r>
          </a:p>
          <a:p>
            <a:r>
              <a:rPr lang="en-US" dirty="0"/>
              <a:t>A separate group of </a:t>
            </a:r>
            <a:r>
              <a:rPr lang="en-US" dirty="0" err="1"/>
              <a:t>Wiland’s</a:t>
            </a:r>
            <a:r>
              <a:rPr lang="en-US" dirty="0"/>
              <a:t> larger clients were also surveyed  (17% response rate and are shown as blue in slides for comparison purposes)</a:t>
            </a:r>
          </a:p>
          <a:p>
            <a:r>
              <a:rPr lang="en-US" dirty="0"/>
              <a:t>Text in slides relates to NPT subscriber respondents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64185" y="1914525"/>
            <a:ext cx="42672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Survey Findings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2CCD-3827-43F1-8886-5708C531BC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63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3057</Words>
  <Application>Microsoft Office PowerPoint</Application>
  <PresentationFormat>Widescreen</PresentationFormat>
  <Paragraphs>535</Paragraphs>
  <Slides>71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Arial Black</vt:lpstr>
      <vt:lpstr>Calibri</vt:lpstr>
      <vt:lpstr>Calibri Light</vt:lpstr>
      <vt:lpstr>Franklin Gothic Medium</vt:lpstr>
      <vt:lpstr>Freestyle Script</vt:lpstr>
      <vt:lpstr>Lato</vt:lpstr>
      <vt:lpstr>Lato </vt:lpstr>
      <vt:lpstr>Roboto Condensed</vt:lpstr>
      <vt:lpstr>Custom Design</vt:lpstr>
      <vt:lpstr>PowerPoint Presentation</vt:lpstr>
      <vt:lpstr>PowerPoint Presentation</vt:lpstr>
      <vt:lpstr>PowerPoint Presentation</vt:lpstr>
      <vt:lpstr>PowerPoint Presentation</vt:lpstr>
      <vt:lpstr>Online Giving – Blackbaud’s  2018 Charitable Giving Report </vt:lpstr>
      <vt:lpstr>Online Giving – Blackbaud’s 2018 Charitable Giving Report </vt:lpstr>
      <vt:lpstr>Our Digital Media Spending Survey</vt:lpstr>
      <vt:lpstr>About the Study</vt:lpstr>
      <vt:lpstr>Survey Findings</vt:lpstr>
      <vt:lpstr>Organizational Dynamics</vt:lpstr>
      <vt:lpstr>Organization Scope</vt:lpstr>
      <vt:lpstr>Non-Profit Sector</vt:lpstr>
      <vt:lpstr>Total Revenue from Last Reporting Period</vt:lpstr>
      <vt:lpstr>Organization Represents a Chapter</vt:lpstr>
      <vt:lpstr>Media Usage in Organizations</vt:lpstr>
      <vt:lpstr>Responsibility for Digital Marketing </vt:lpstr>
      <vt:lpstr>Division of Responsibilities for Digital Media</vt:lpstr>
      <vt:lpstr>Digital Media Spending Objectives</vt:lpstr>
      <vt:lpstr>Primary Objective for Digital Media</vt:lpstr>
      <vt:lpstr>Digital Fundraising as Key Initiative</vt:lpstr>
      <vt:lpstr>Traditional Media Spending Objectives</vt:lpstr>
      <vt:lpstr>Primary Objective for Traditional Media</vt:lpstr>
      <vt:lpstr>Media Budgeting and Trends</vt:lpstr>
      <vt:lpstr>Annual Digital Media Budget</vt:lpstr>
      <vt:lpstr>Annual Budget for Traditional Media </vt:lpstr>
      <vt:lpstr>Overall Changes in Media Spending ‘18-’19</vt:lpstr>
      <vt:lpstr>Annual Digital Media Budget</vt:lpstr>
      <vt:lpstr>Annual Budget for Traditional Media </vt:lpstr>
      <vt:lpstr>Overall Changes in Media Spending ‘18-’19</vt:lpstr>
      <vt:lpstr>Change Seen in Digital Media Spending ‘18-’19</vt:lpstr>
      <vt:lpstr>Change Seen in Traditional Media ‘18-’19</vt:lpstr>
      <vt:lpstr>Unmasking Digital Strategies</vt:lpstr>
      <vt:lpstr>Google Grants</vt:lpstr>
      <vt:lpstr>Online Display Ad Budget Breakout</vt:lpstr>
      <vt:lpstr>Social Media Spending Breakout</vt:lpstr>
      <vt:lpstr>Sourcing Methods for Pure Acquisition Prospects</vt:lpstr>
      <vt:lpstr>Who Handles Audience Sourcing/Targeting?</vt:lpstr>
      <vt:lpstr>Ad Trading Platforms Used for Online Display</vt:lpstr>
      <vt:lpstr>Sources of Unattributed Digital Revenue</vt:lpstr>
      <vt:lpstr>Methods Used for Attribution</vt:lpstr>
      <vt:lpstr>Nonprofit Staffing for Digital Media</vt:lpstr>
      <vt:lpstr>Staff Used to Implement Digital Strategy</vt:lpstr>
      <vt:lpstr>Number of In-House Digital Marketing Staff</vt:lpstr>
      <vt:lpstr>Seeding the “Field of Dreams”</vt:lpstr>
      <vt:lpstr>Future Digital Media Spending</vt:lpstr>
      <vt:lpstr>Obstacles to Moving Budget to Digital </vt:lpstr>
      <vt:lpstr>Case Study</vt:lpstr>
      <vt:lpstr>We connect with people who care about the environment and share our values, to enable them to participate in making a difference. </vt:lpstr>
      <vt:lpstr>Why We Do It</vt:lpstr>
      <vt:lpstr>Investment Breakout</vt:lpstr>
      <vt:lpstr>YOY Investment</vt:lpstr>
      <vt:lpstr>Acquisition Investment vs. Unsourced Revenue</vt:lpstr>
      <vt:lpstr>How We Do It</vt:lpstr>
      <vt:lpstr>You Can’t Spell “Digital Fundraising” without FUN</vt:lpstr>
      <vt:lpstr>You Can’t Spell “Digital Fundraising” without FUN</vt:lpstr>
      <vt:lpstr>Unknown Prospect Journey</vt:lpstr>
      <vt:lpstr>Lead Generation and Nurture Journey</vt:lpstr>
      <vt:lpstr>Active Donor Journey</vt:lpstr>
      <vt:lpstr>Digital Creative Strategy</vt:lpstr>
      <vt:lpstr>Cross-Channel Journeys</vt:lpstr>
      <vt:lpstr>Lead Generation and Nurture Journey</vt:lpstr>
      <vt:lpstr>Lead Generation and Nurture Journey</vt:lpstr>
      <vt:lpstr>Active Donor Journey</vt:lpstr>
      <vt:lpstr>Active Donor Journey</vt:lpstr>
      <vt:lpstr>How We Measure It</vt:lpstr>
      <vt:lpstr>First Touch Attribution</vt:lpstr>
      <vt:lpstr>PowerPoint Presentation</vt:lpstr>
      <vt:lpstr>PowerPoint Presentation</vt:lpstr>
      <vt:lpstr>PowerPoint Presentation</vt:lpstr>
      <vt:lpstr>What can you start doing TOMORROW?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</dc:creator>
  <cp:lastModifiedBy>Paul Clolery</cp:lastModifiedBy>
  <cp:revision>98</cp:revision>
  <cp:lastPrinted>2019-09-26T17:26:01Z</cp:lastPrinted>
  <dcterms:created xsi:type="dcterms:W3CDTF">2018-02-20T15:31:39Z</dcterms:created>
  <dcterms:modified xsi:type="dcterms:W3CDTF">2019-09-26T20:52:30Z</dcterms:modified>
</cp:coreProperties>
</file>